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47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51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9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83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94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10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7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6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05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11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89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C8DD-448C-490F-9760-0F8357C1257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3989-9BC6-4FD6-BD7B-A81C2970F0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7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19825" y="21007"/>
            <a:ext cx="11552349" cy="970696"/>
          </a:xfrm>
          <a:prstGeom prst="rect">
            <a:avLst/>
          </a:prstGeom>
          <a:solidFill>
            <a:schemeClr val="bg2">
              <a:lumMod val="90000"/>
            </a:schemeClr>
          </a:solidFill>
          <a:ln cmpd="dbl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9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にぎわいのある岐阜市にするために　～根拠を明確にして意見を書こうより～　</a:t>
            </a:r>
            <a:endParaRPr kumimoji="1" lang="en-US" altLang="ja-JP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>
              <a:lnSpc>
                <a:spcPts val="19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≪</a:t>
            </a:r>
            <a:r>
              <a:rPr lang="ja-JP" altLang="en-US" dirty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この単元の</a:t>
            </a:r>
            <a:r>
              <a:rPr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目的</a:t>
            </a:r>
            <a:r>
              <a:rPr kumimoji="1"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≫</a:t>
            </a:r>
            <a:endParaRPr kumimoji="1" lang="en-US" altLang="ja-JP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「岐阜市にぎわいまち公社」　</a:t>
            </a:r>
            <a:r>
              <a:rPr lang="ja-JP" altLang="en-US" dirty="0" smtClean="0">
                <a:solidFill>
                  <a:srgbClr val="FF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萩原　達也さんに</a:t>
            </a:r>
            <a:r>
              <a:rPr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、</a:t>
            </a:r>
            <a:endParaRPr lang="en-US" altLang="ja-JP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>
              <a:lnSpc>
                <a:spcPts val="19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「なるほど！このアイデアなら柳ケ瀬ににぎわいが生まれるかも！」</a:t>
            </a:r>
            <a:r>
              <a:rPr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と</a:t>
            </a:r>
            <a:r>
              <a:rPr lang="ja-JP" altLang="en-US" dirty="0" smtClean="0">
                <a:solidFill>
                  <a:srgbClr val="FF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納得してもらえる意見文を書く</a:t>
            </a:r>
            <a:r>
              <a:rPr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。</a:t>
            </a:r>
            <a:endParaRPr lang="en-US" altLang="ja-JP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529838" y="1633614"/>
            <a:ext cx="3432753" cy="4020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6253" r="3137" b="3111"/>
          <a:stretch/>
        </p:blipFill>
        <p:spPr>
          <a:xfrm>
            <a:off x="8716296" y="4999703"/>
            <a:ext cx="3362633" cy="1843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79" y="5697278"/>
            <a:ext cx="1938382" cy="109251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44" y="4685343"/>
            <a:ext cx="1296520" cy="85428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60" y="4685343"/>
            <a:ext cx="1378039" cy="8542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6" y="4690784"/>
            <a:ext cx="1233464" cy="848847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20323" y="1691000"/>
            <a:ext cx="4258051" cy="8872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71755" lvl="0" indent="-342900" algn="l">
              <a:lnSpc>
                <a:spcPts val="15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ja-JP" sz="1600" b="1" kern="100" dirty="0" smtClean="0">
                <a:solidFill>
                  <a:srgbClr val="FF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柳ヶ瀬</a:t>
            </a:r>
            <a:r>
              <a:rPr lang="ja-JP" sz="1600" b="1" kern="100" dirty="0">
                <a:solidFill>
                  <a:srgbClr val="FF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の魅力を高める。</a:t>
            </a:r>
            <a:endParaRPr lang="ja-JP" sz="1600" kern="100" dirty="0">
              <a:solidFill>
                <a:srgbClr val="FF0000"/>
              </a:solidFill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3003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（暗い、汚い、怖い、というイメージを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払拭</a:t>
            </a:r>
            <a:r>
              <a:rPr lang="ja-JP" altLang="en-US" sz="1600" b="1" kern="100" dirty="0" smtClean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し</a:t>
            </a:r>
            <a:r>
              <a:rPr lang="ja-JP" altLang="en-US" sz="1600" b="1" kern="100" dirty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イメージアップ</a:t>
            </a: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をする。）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200"/>
              </a:lnSpc>
              <a:spcAft>
                <a:spcPts val="0"/>
              </a:spcAft>
            </a:pP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例：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商店街主催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で、子ども向けの七夕飾り・クリスマス飾りを作成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、清掃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ボランティア、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イルミネーション</a:t>
            </a:r>
            <a:r>
              <a:rPr lang="ja-JP" altLang="en-US" sz="1100" kern="100" dirty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等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の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イベントを開催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1" y="3571026"/>
            <a:ext cx="1257220" cy="74433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44" y="3529024"/>
            <a:ext cx="1303375" cy="73570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80" y="3544892"/>
            <a:ext cx="1284495" cy="741136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8110294" y="1702774"/>
            <a:ext cx="3916670" cy="87793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altLang="en-US" sz="1600" b="1" kern="100" dirty="0">
                <a:solidFill>
                  <a:srgbClr val="0070C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③</a:t>
            </a:r>
            <a:r>
              <a:rPr lang="ja-JP" sz="1600" b="1" kern="100" dirty="0" smtClean="0">
                <a:solidFill>
                  <a:srgbClr val="0070C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イベント</a:t>
            </a:r>
            <a:r>
              <a:rPr lang="ja-JP" sz="1600" b="1" kern="100" dirty="0">
                <a:solidFill>
                  <a:srgbClr val="0070C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を開いて多くの人に</a:t>
            </a:r>
            <a:r>
              <a:rPr lang="ja-JP" sz="1600" b="1" kern="100" dirty="0" smtClean="0">
                <a:solidFill>
                  <a:srgbClr val="0070C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来て</a:t>
            </a:r>
            <a:r>
              <a:rPr lang="ja-JP" altLang="en-US" sz="1600" b="1" kern="100" dirty="0" smtClean="0">
                <a:solidFill>
                  <a:srgbClr val="0070C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頂く</a:t>
            </a:r>
            <a:r>
              <a:rPr lang="ja-JP" sz="1600" b="1" kern="100" dirty="0" smtClean="0">
                <a:solidFill>
                  <a:srgbClr val="0070C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endParaRPr lang="ja-JP" sz="1600" kern="100" dirty="0">
              <a:solidFill>
                <a:srgbClr val="0070C0"/>
              </a:solidFill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例：音楽フェス、グルメフェス、脱出ゲームなどの体験型ゲームイベントの開催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24" y="2777774"/>
            <a:ext cx="1365144" cy="78692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43" y="3793586"/>
            <a:ext cx="1785729" cy="108207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942" y="2796170"/>
            <a:ext cx="1764948" cy="1057728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4577731" y="1687868"/>
            <a:ext cx="3344310" cy="85240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altLang="en-US" sz="1600" b="1" kern="100" dirty="0">
                <a:solidFill>
                  <a:srgbClr val="00B05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②</a:t>
            </a:r>
            <a:r>
              <a:rPr lang="ja-JP" sz="1600" b="1" kern="100" dirty="0" smtClean="0">
                <a:solidFill>
                  <a:srgbClr val="00B05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買い物</a:t>
            </a:r>
            <a:r>
              <a:rPr lang="ja-JP" sz="1600" b="1" kern="100" dirty="0">
                <a:solidFill>
                  <a:srgbClr val="00B05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や街中歩き、街中観光を楽しむ</a:t>
            </a:r>
            <a:r>
              <a:rPr lang="ja-JP" sz="1600" b="1" kern="100" dirty="0" smtClean="0">
                <a:solidFill>
                  <a:srgbClr val="00B05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600" b="1" kern="100" dirty="0" smtClean="0">
              <a:solidFill>
                <a:srgbClr val="00B050"/>
              </a:solidFill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例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：新しいお店の誘致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r>
              <a:rPr lang="ja-JP" altLang="en-US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　　　　　　　　　　　　　　　　　　　　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81" y="2915019"/>
            <a:ext cx="1563911" cy="89905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13" y="2833685"/>
            <a:ext cx="1604090" cy="98269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92" y="3759956"/>
            <a:ext cx="1590343" cy="88144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81" y="4690979"/>
            <a:ext cx="1605816" cy="894249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92" y="4650431"/>
            <a:ext cx="1590343" cy="88887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6" y="3824594"/>
            <a:ext cx="1581083" cy="87385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1115218" y="1073771"/>
            <a:ext cx="9349740" cy="384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71755" marR="71755" algn="ctr">
              <a:lnSpc>
                <a:spcPts val="1500"/>
              </a:lnSpc>
              <a:spcAft>
                <a:spcPts val="0"/>
              </a:spcAft>
            </a:pPr>
            <a:r>
              <a:rPr lang="ja-JP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私たちがこの意見文でめざす</a:t>
            </a:r>
            <a:r>
              <a:rPr lang="ja-JP" sz="2400" kern="100" dirty="0">
                <a:solidFill>
                  <a:srgbClr val="FF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「にぎわい」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とは？（岐阜市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HP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より</a:t>
            </a:r>
            <a:r>
              <a:rPr lang="ja-JP" sz="24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）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6865" y="1611008"/>
            <a:ext cx="4389409" cy="4014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8045600" y="1632580"/>
            <a:ext cx="4040930" cy="33056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dirty="0"/>
          </a:p>
        </p:txBody>
      </p:sp>
      <p:sp>
        <p:nvSpPr>
          <p:cNvPr id="42" name="下矢印 41"/>
          <p:cNvSpPr/>
          <p:nvPr/>
        </p:nvSpPr>
        <p:spPr>
          <a:xfrm>
            <a:off x="2454539" y="1458438"/>
            <a:ext cx="858504" cy="35672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下矢印 42"/>
          <p:cNvSpPr/>
          <p:nvPr/>
        </p:nvSpPr>
        <p:spPr>
          <a:xfrm>
            <a:off x="5854086" y="1463576"/>
            <a:ext cx="858504" cy="35672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下矢印 43"/>
          <p:cNvSpPr/>
          <p:nvPr/>
        </p:nvSpPr>
        <p:spPr>
          <a:xfrm>
            <a:off x="9336230" y="1437993"/>
            <a:ext cx="858504" cy="35672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82769" y="4463437"/>
            <a:ext cx="4130232" cy="110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以前の柳ケ瀬のイメージ</a:t>
            </a:r>
            <a:endParaRPr kumimoji="1" lang="ja-JP" altLang="en-US" sz="1400" dirty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82769" y="3067664"/>
            <a:ext cx="4130232" cy="1321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　　　　　　　　　　　　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現在の取組</a:t>
            </a:r>
            <a:endParaRPr kumimoji="1" lang="en-US" altLang="ja-JP" sz="1400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　　　　　　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子どもが</a:t>
            </a:r>
            <a:r>
              <a:rPr lang="ja-JP" altLang="en-US" sz="14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行きやすい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柳ケ瀬へ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9" y="2634546"/>
            <a:ext cx="1520045" cy="907625"/>
          </a:xfrm>
          <a:prstGeom prst="rect">
            <a:avLst/>
          </a:prstGeom>
        </p:spPr>
      </p:pic>
      <p:sp>
        <p:nvSpPr>
          <p:cNvPr id="47" name="下矢印 46"/>
          <p:cNvSpPr/>
          <p:nvPr/>
        </p:nvSpPr>
        <p:spPr>
          <a:xfrm rot="10800000">
            <a:off x="3013973" y="4293702"/>
            <a:ext cx="858504" cy="35672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4605608" y="2623390"/>
            <a:ext cx="3166927" cy="2961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現在の取組（サンデーマーケット）</a:t>
            </a:r>
            <a:endParaRPr kumimoji="1" lang="ja-JP" altLang="en-US" sz="1400" dirty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8110294" y="2578283"/>
            <a:ext cx="3916670" cy="2331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現在の取組（ジュラシックアーケード）</a:t>
            </a:r>
            <a:endParaRPr kumimoji="1" lang="ja-JP" altLang="en-US" sz="1400" dirty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536" y="3797257"/>
            <a:ext cx="1806354" cy="1112973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63228" y="5702177"/>
            <a:ext cx="5740058" cy="1079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71755" marR="71755" algn="ctr">
              <a:lnSpc>
                <a:spcPts val="1500"/>
              </a:lnSpc>
              <a:spcAft>
                <a:spcPts val="0"/>
              </a:spcAft>
            </a:pPr>
            <a:endParaRPr lang="en-US" altLang="ja-JP" sz="2400" kern="100" dirty="0" smtClean="0">
              <a:solidFill>
                <a:srgbClr val="00000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ctr">
              <a:lnSpc>
                <a:spcPts val="2800"/>
              </a:lnSpc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あなたのアイデアで</a:t>
            </a:r>
            <a:endParaRPr lang="en-US" altLang="ja-JP" sz="2400" kern="100" dirty="0">
              <a:solidFill>
                <a:srgbClr val="000000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ctr">
              <a:lnSpc>
                <a:spcPts val="2800"/>
              </a:lnSpc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めざせ！！　</a:t>
            </a:r>
            <a:endParaRPr lang="en-US" altLang="ja-JP" sz="2400" kern="100" dirty="0" smtClean="0">
              <a:solidFill>
                <a:srgbClr val="000000"/>
              </a:solidFill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ctr">
              <a:lnSpc>
                <a:spcPts val="2800"/>
              </a:lnSpc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歩行者量・自転車通行量の</a:t>
            </a:r>
            <a:r>
              <a:rPr lang="ja-JP" altLang="en-US" sz="2400" kern="100" dirty="0" smtClean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Ｖ字回復！！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V="1">
            <a:off x="7703118" y="5750666"/>
            <a:ext cx="309462" cy="8464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7710738" y="5827962"/>
            <a:ext cx="408405" cy="846450"/>
          </a:xfrm>
          <a:prstGeom prst="straightConnector1">
            <a:avLst/>
          </a:prstGeom>
          <a:ln w="12700">
            <a:solidFill>
              <a:srgbClr val="DE5D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星 12 63"/>
          <p:cNvSpPr/>
          <p:nvPr/>
        </p:nvSpPr>
        <p:spPr>
          <a:xfrm>
            <a:off x="7639901" y="5045759"/>
            <a:ext cx="2282589" cy="914400"/>
          </a:xfrm>
          <a:prstGeom prst="star1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歩行者・自転車通行量の</a:t>
            </a:r>
            <a:endParaRPr kumimoji="1" lang="en-US" altLang="ja-JP" sz="1200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Ｖ字回復</a:t>
            </a:r>
            <a:endParaRPr kumimoji="1" lang="ja-JP" altLang="en-US" sz="1200" dirty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19825" y="21007"/>
            <a:ext cx="11552349" cy="902684"/>
          </a:xfrm>
          <a:prstGeom prst="rect">
            <a:avLst/>
          </a:prstGeom>
          <a:solidFill>
            <a:schemeClr val="bg2">
              <a:lumMod val="90000"/>
            </a:schemeClr>
          </a:solidFill>
          <a:ln cmpd="dbl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ts val="19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にぎわいのある岐阜市にするために　～根拠を明確にして意見を書こうより～　</a:t>
            </a:r>
            <a:endParaRPr kumimoji="1" lang="en-US" altLang="ja-JP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>
              <a:lnSpc>
                <a:spcPts val="19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≪</a:t>
            </a:r>
            <a:r>
              <a:rPr lang="ja-JP" altLang="en-US" dirty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この単元の</a:t>
            </a:r>
            <a:r>
              <a:rPr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目的</a:t>
            </a:r>
            <a:r>
              <a:rPr kumimoji="1"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≫</a:t>
            </a:r>
            <a:endParaRPr kumimoji="1" lang="en-US" altLang="ja-JP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>
              <a:lnSpc>
                <a:spcPts val="19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「岐阜市にぎわいまち公社」　萩原　達也さんに、</a:t>
            </a:r>
            <a:endParaRPr lang="en-US" altLang="ja-JP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>
              <a:lnSpc>
                <a:spcPts val="19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「なるほど！このアイデアなら柳ケ瀬ににぎわいが生まれるかも！」</a:t>
            </a:r>
            <a:r>
              <a:rPr lang="ja-JP" altLang="en-US" dirty="0" smtClean="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と納得してもらえる意見文を書く。</a:t>
            </a:r>
            <a:endParaRPr lang="en-US" altLang="ja-JP" dirty="0" smtClean="0">
              <a:solidFill>
                <a:schemeClr val="tx1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2425522" y="-44428"/>
            <a:ext cx="9349740" cy="1769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" marR="71755" algn="ctr">
              <a:lnSpc>
                <a:spcPts val="1500"/>
              </a:lnSpc>
              <a:spcAft>
                <a:spcPts val="0"/>
              </a:spcAft>
            </a:pPr>
            <a:r>
              <a:rPr lang="ja-JP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私たちがこの意見文でめざす「にぎわい」とは？（岐阜市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HP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より</a:t>
            </a:r>
            <a:r>
              <a:rPr lang="ja-JP" sz="24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）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342900" marR="71755" lvl="0" indent="-342900" algn="l">
              <a:lnSpc>
                <a:spcPts val="15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柳ヶ瀬の魅力を高める。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3003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（暗い、汚い、怖い、というイメージを払拭する。イメージアップをする。）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例：商店街の人が主催で、子ども向けの七夕飾り・クリスマス飾りを作成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　　清掃ボランティア、イルミネーションなどのイベントを開催。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②イベントを開いて多くの人に来ていただく。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例：音楽フェス、グルメフェス、脱出ゲームなどの体験型ゲームイベントの開催。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③買い物や街中歩き、街中観光を楽しむ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600" b="1" kern="100" dirty="0" smtClean="0">
              <a:solidFill>
                <a:srgbClr val="000000"/>
              </a:solidFill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例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：新しいお店の誘致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r>
              <a:rPr lang="ja-JP" altLang="en-US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　　　　　　　　　　　　　　　　　　　　①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〜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③を通して、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歩行者、自転車通行量を増やすこと」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569594" y="1607110"/>
            <a:ext cx="3432753" cy="4020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65" y="4995167"/>
            <a:ext cx="3181069" cy="1795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15" y="5737504"/>
            <a:ext cx="1963546" cy="110669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52" y="4605831"/>
            <a:ext cx="1296520" cy="85428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68" y="4605831"/>
            <a:ext cx="1378039" cy="8542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4" y="4611272"/>
            <a:ext cx="1233464" cy="848847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20323" y="1611488"/>
            <a:ext cx="4258051" cy="8872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71755" lvl="0" indent="-342900" algn="l">
              <a:lnSpc>
                <a:spcPts val="1500"/>
              </a:lnSpc>
              <a:spcAft>
                <a:spcPts val="0"/>
              </a:spcAft>
              <a:buFont typeface="+mj-ea"/>
              <a:buAutoNum type="circleNumDbPlain"/>
            </a:pP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柳ヶ瀬</a:t>
            </a: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の魅力を高める。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3003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（暗い、汚い、怖い、というイメージを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払拭</a:t>
            </a:r>
            <a:r>
              <a:rPr lang="ja-JP" altLang="en-US" sz="1600" b="1" kern="100" dirty="0" smtClean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し</a:t>
            </a:r>
            <a:r>
              <a:rPr lang="ja-JP" altLang="en-US" sz="1600" b="1" kern="100" dirty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イメージアップ</a:t>
            </a: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をする。）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200"/>
              </a:lnSpc>
              <a:spcAft>
                <a:spcPts val="0"/>
              </a:spcAft>
            </a:pP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例：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商店街主催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で、子ども向けの七夕飾り・クリスマス飾りを作成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、清掃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ボランティア、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イルミネーション</a:t>
            </a:r>
            <a:r>
              <a:rPr lang="ja-JP" altLang="en-US" sz="1100" kern="100" dirty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等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の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イベントを開催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9" y="2618175"/>
            <a:ext cx="1520045" cy="90762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9" y="3491514"/>
            <a:ext cx="1257220" cy="74433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52" y="3449512"/>
            <a:ext cx="1303375" cy="73570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88" y="3465380"/>
            <a:ext cx="1284495" cy="741136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8092554" y="1689522"/>
            <a:ext cx="3916670" cy="877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altLang="en-US" sz="1600" b="1" kern="100" dirty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③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イベント</a:t>
            </a: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を開いて多くの人に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来て</a:t>
            </a:r>
            <a:r>
              <a:rPr lang="ja-JP" altLang="en-US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頂く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例：音楽フェス、グルメフェス、脱出ゲームなどの体験型ゲームイベントの開催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28" y="2764522"/>
            <a:ext cx="1365144" cy="78692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47" y="3780334"/>
            <a:ext cx="1785729" cy="108207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86" y="3780775"/>
            <a:ext cx="1764948" cy="1057728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4617487" y="1661364"/>
            <a:ext cx="3344310" cy="8524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altLang="en-US" sz="1600" b="1" kern="100" dirty="0">
                <a:solidFill>
                  <a:srgbClr val="00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②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買い物</a:t>
            </a:r>
            <a:r>
              <a:rPr lang="ja-JP" sz="1600" b="1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や街中歩き、街中観光を楽しむ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600" b="1" kern="100" dirty="0" smtClean="0">
              <a:solidFill>
                <a:srgbClr val="000000"/>
              </a:solidFill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  <a:p>
            <a:pPr marL="71755" marR="71755" algn="l">
              <a:lnSpc>
                <a:spcPts val="1500"/>
              </a:lnSpc>
              <a:spcAft>
                <a:spcPts val="0"/>
              </a:spcAft>
            </a:pP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例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：新しいお店の誘致</a:t>
            </a:r>
            <a:r>
              <a:rPr lang="ja-JP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。</a:t>
            </a:r>
            <a:r>
              <a:rPr lang="ja-JP" altLang="en-US" sz="11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　　　　　　　　　　　　　　　　　　　　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37" y="2888515"/>
            <a:ext cx="1563911" cy="89905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69" y="2807181"/>
            <a:ext cx="1604090" cy="98269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48" y="3733452"/>
            <a:ext cx="1590343" cy="88144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37" y="4664475"/>
            <a:ext cx="1605816" cy="894249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48" y="4623927"/>
            <a:ext cx="1590343" cy="88887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22" y="3798090"/>
            <a:ext cx="1581083" cy="87385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547660" y="1075637"/>
            <a:ext cx="9349740" cy="384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71755" marR="71755" algn="ctr">
              <a:lnSpc>
                <a:spcPts val="1500"/>
              </a:lnSpc>
              <a:spcAft>
                <a:spcPts val="0"/>
              </a:spcAft>
            </a:pPr>
            <a:r>
              <a:rPr lang="ja-JP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私たちがこの意見文でめざす「にぎわい」とは？（岐阜市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HP</a:t>
            </a:r>
            <a:r>
              <a:rPr lang="ja-JP" sz="2400" kern="100" dirty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より</a:t>
            </a:r>
            <a:r>
              <a:rPr lang="ja-JP" sz="2400" kern="100" dirty="0" smtClean="0">
                <a:solidFill>
                  <a:srgbClr val="000000"/>
                </a:solidFill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）</a:t>
            </a:r>
            <a:endParaRPr lang="ja-JP" sz="1600" kern="100" dirty="0">
              <a:effectLst/>
              <a:latin typeface="HGS創英ﾌﾟﾚｾﾞﾝｽEB" panose="02020800000000000000" pitchFamily="18" charset="-128"/>
              <a:ea typeface="HGS創英ﾌﾟﾚｾﾞﾝｽE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6865" y="1531496"/>
            <a:ext cx="4389409" cy="4014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8072104" y="1619328"/>
            <a:ext cx="4040930" cy="3305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32052" y="4399138"/>
            <a:ext cx="4130232" cy="110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以前の柳ケ瀬のイメージ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334</Words>
  <Application>Microsoft Office PowerPoint</Application>
  <PresentationFormat>ワイド画面</PresentationFormat>
  <Paragraphs>44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HGS創英ﾌﾟﾚｾﾞﾝｽEB</vt:lpstr>
      <vt:lpstr>ＭＳ Ｐゴシック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Company>岐阜市教育委員会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柳ヶ瀬ににぎわいを生み出すために</dc:title>
  <dc:creator>伊藤 雄樹</dc:creator>
  <cp:lastModifiedBy>伊藤 雄樹</cp:lastModifiedBy>
  <cp:revision>24</cp:revision>
  <cp:lastPrinted>2017-10-07T02:49:48Z</cp:lastPrinted>
  <dcterms:created xsi:type="dcterms:W3CDTF">2017-10-07T01:10:00Z</dcterms:created>
  <dcterms:modified xsi:type="dcterms:W3CDTF">2017-10-07T02:58:27Z</dcterms:modified>
</cp:coreProperties>
</file>