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1" r:id="rId2"/>
    <p:sldId id="269" r:id="rId3"/>
    <p:sldId id="256" r:id="rId4"/>
    <p:sldId id="262" r:id="rId5"/>
    <p:sldId id="261" r:id="rId6"/>
    <p:sldId id="263" r:id="rId7"/>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BBE"/>
    <a:srgbClr val="FF29B8"/>
    <a:srgbClr val="FF6F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38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7444260-0F5A-AF44-843C-B0179C7F8F95}" type="datetimeFigureOut">
              <a:rPr kumimoji="1" lang="ja-JP" altLang="en-US" smtClean="0"/>
              <a:t>2017/10/26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695B5B9-CCB1-6A41-8A86-97894F1D0A13}" type="slidenum">
              <a:rPr kumimoji="1" lang="ja-JP" altLang="en-US" smtClean="0"/>
              <a:t>‹#›</a:t>
            </a:fld>
            <a:endParaRPr kumimoji="1" lang="ja-JP" altLang="en-US"/>
          </a:p>
        </p:txBody>
      </p:sp>
    </p:spTree>
    <p:extLst>
      <p:ext uri="{BB962C8B-B14F-4D97-AF65-F5344CB8AC3E}">
        <p14:creationId xmlns:p14="http://schemas.microsoft.com/office/powerpoint/2010/main" val="424495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7444260-0F5A-AF44-843C-B0179C7F8F95}" type="datetimeFigureOut">
              <a:rPr kumimoji="1" lang="ja-JP" altLang="en-US" smtClean="0"/>
              <a:t>2017/10/26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695B5B9-CCB1-6A41-8A86-97894F1D0A13}" type="slidenum">
              <a:rPr kumimoji="1" lang="ja-JP" altLang="en-US" smtClean="0"/>
              <a:t>‹#›</a:t>
            </a:fld>
            <a:endParaRPr kumimoji="1" lang="ja-JP" altLang="en-US"/>
          </a:p>
        </p:txBody>
      </p:sp>
    </p:spTree>
    <p:extLst>
      <p:ext uri="{BB962C8B-B14F-4D97-AF65-F5344CB8AC3E}">
        <p14:creationId xmlns:p14="http://schemas.microsoft.com/office/powerpoint/2010/main" val="2502879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7444260-0F5A-AF44-843C-B0179C7F8F95}" type="datetimeFigureOut">
              <a:rPr kumimoji="1" lang="ja-JP" altLang="en-US" smtClean="0"/>
              <a:t>2017/10/26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695B5B9-CCB1-6A41-8A86-97894F1D0A13}" type="slidenum">
              <a:rPr kumimoji="1" lang="ja-JP" altLang="en-US" smtClean="0"/>
              <a:t>‹#›</a:t>
            </a:fld>
            <a:endParaRPr kumimoji="1" lang="ja-JP" altLang="en-US"/>
          </a:p>
        </p:txBody>
      </p:sp>
    </p:spTree>
    <p:extLst>
      <p:ext uri="{BB962C8B-B14F-4D97-AF65-F5344CB8AC3E}">
        <p14:creationId xmlns:p14="http://schemas.microsoft.com/office/powerpoint/2010/main" val="2012330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7444260-0F5A-AF44-843C-B0179C7F8F95}" type="datetimeFigureOut">
              <a:rPr kumimoji="1" lang="ja-JP" altLang="en-US" smtClean="0"/>
              <a:t>2017/10/26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695B5B9-CCB1-6A41-8A86-97894F1D0A13}" type="slidenum">
              <a:rPr kumimoji="1" lang="ja-JP" altLang="en-US" smtClean="0"/>
              <a:t>‹#›</a:t>
            </a:fld>
            <a:endParaRPr kumimoji="1" lang="ja-JP" altLang="en-US"/>
          </a:p>
        </p:txBody>
      </p:sp>
    </p:spTree>
    <p:extLst>
      <p:ext uri="{BB962C8B-B14F-4D97-AF65-F5344CB8AC3E}">
        <p14:creationId xmlns:p14="http://schemas.microsoft.com/office/powerpoint/2010/main" val="1284635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7444260-0F5A-AF44-843C-B0179C7F8F95}" type="datetimeFigureOut">
              <a:rPr kumimoji="1" lang="ja-JP" altLang="en-US" smtClean="0"/>
              <a:t>2017/10/26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695B5B9-CCB1-6A41-8A86-97894F1D0A13}" type="slidenum">
              <a:rPr kumimoji="1" lang="ja-JP" altLang="en-US" smtClean="0"/>
              <a:t>‹#›</a:t>
            </a:fld>
            <a:endParaRPr kumimoji="1" lang="ja-JP" altLang="en-US"/>
          </a:p>
        </p:txBody>
      </p:sp>
    </p:spTree>
    <p:extLst>
      <p:ext uri="{BB962C8B-B14F-4D97-AF65-F5344CB8AC3E}">
        <p14:creationId xmlns:p14="http://schemas.microsoft.com/office/powerpoint/2010/main" val="428788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7444260-0F5A-AF44-843C-B0179C7F8F95}" type="datetimeFigureOut">
              <a:rPr kumimoji="1" lang="ja-JP" altLang="en-US" smtClean="0"/>
              <a:t>2017/10/26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695B5B9-CCB1-6A41-8A86-97894F1D0A13}" type="slidenum">
              <a:rPr kumimoji="1" lang="ja-JP" altLang="en-US" smtClean="0"/>
              <a:t>‹#›</a:t>
            </a:fld>
            <a:endParaRPr kumimoji="1" lang="ja-JP" altLang="en-US"/>
          </a:p>
        </p:txBody>
      </p:sp>
    </p:spTree>
    <p:extLst>
      <p:ext uri="{BB962C8B-B14F-4D97-AF65-F5344CB8AC3E}">
        <p14:creationId xmlns:p14="http://schemas.microsoft.com/office/powerpoint/2010/main" val="645036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7444260-0F5A-AF44-843C-B0179C7F8F95}" type="datetimeFigureOut">
              <a:rPr kumimoji="1" lang="ja-JP" altLang="en-US" smtClean="0"/>
              <a:t>2017/10/26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695B5B9-CCB1-6A41-8A86-97894F1D0A13}" type="slidenum">
              <a:rPr kumimoji="1" lang="ja-JP" altLang="en-US" smtClean="0"/>
              <a:t>‹#›</a:t>
            </a:fld>
            <a:endParaRPr kumimoji="1" lang="ja-JP" altLang="en-US"/>
          </a:p>
        </p:txBody>
      </p:sp>
    </p:spTree>
    <p:extLst>
      <p:ext uri="{BB962C8B-B14F-4D97-AF65-F5344CB8AC3E}">
        <p14:creationId xmlns:p14="http://schemas.microsoft.com/office/powerpoint/2010/main" val="1185931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7444260-0F5A-AF44-843C-B0179C7F8F95}" type="datetimeFigureOut">
              <a:rPr kumimoji="1" lang="ja-JP" altLang="en-US" smtClean="0"/>
              <a:t>2017/10/26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695B5B9-CCB1-6A41-8A86-97894F1D0A13}" type="slidenum">
              <a:rPr kumimoji="1" lang="ja-JP" altLang="en-US" smtClean="0"/>
              <a:t>‹#›</a:t>
            </a:fld>
            <a:endParaRPr kumimoji="1" lang="ja-JP" altLang="en-US"/>
          </a:p>
        </p:txBody>
      </p:sp>
    </p:spTree>
    <p:extLst>
      <p:ext uri="{BB962C8B-B14F-4D97-AF65-F5344CB8AC3E}">
        <p14:creationId xmlns:p14="http://schemas.microsoft.com/office/powerpoint/2010/main" val="2661285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7444260-0F5A-AF44-843C-B0179C7F8F95}" type="datetimeFigureOut">
              <a:rPr kumimoji="1" lang="ja-JP" altLang="en-US" smtClean="0"/>
              <a:t>2017/10/26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695B5B9-CCB1-6A41-8A86-97894F1D0A13}" type="slidenum">
              <a:rPr kumimoji="1" lang="ja-JP" altLang="en-US" smtClean="0"/>
              <a:t>‹#›</a:t>
            </a:fld>
            <a:endParaRPr kumimoji="1" lang="ja-JP" altLang="en-US"/>
          </a:p>
        </p:txBody>
      </p:sp>
    </p:spTree>
    <p:extLst>
      <p:ext uri="{BB962C8B-B14F-4D97-AF65-F5344CB8AC3E}">
        <p14:creationId xmlns:p14="http://schemas.microsoft.com/office/powerpoint/2010/main" val="98434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7444260-0F5A-AF44-843C-B0179C7F8F95}" type="datetimeFigureOut">
              <a:rPr kumimoji="1" lang="ja-JP" altLang="en-US" smtClean="0"/>
              <a:t>2017/10/26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695B5B9-CCB1-6A41-8A86-97894F1D0A13}" type="slidenum">
              <a:rPr kumimoji="1" lang="ja-JP" altLang="en-US" smtClean="0"/>
              <a:t>‹#›</a:t>
            </a:fld>
            <a:endParaRPr kumimoji="1" lang="ja-JP" altLang="en-US"/>
          </a:p>
        </p:txBody>
      </p:sp>
    </p:spTree>
    <p:extLst>
      <p:ext uri="{BB962C8B-B14F-4D97-AF65-F5344CB8AC3E}">
        <p14:creationId xmlns:p14="http://schemas.microsoft.com/office/powerpoint/2010/main" val="1430673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7444260-0F5A-AF44-843C-B0179C7F8F95}" type="datetimeFigureOut">
              <a:rPr kumimoji="1" lang="ja-JP" altLang="en-US" smtClean="0"/>
              <a:t>2017/10/26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695B5B9-CCB1-6A41-8A86-97894F1D0A13}" type="slidenum">
              <a:rPr kumimoji="1" lang="ja-JP" altLang="en-US" smtClean="0"/>
              <a:t>‹#›</a:t>
            </a:fld>
            <a:endParaRPr kumimoji="1" lang="ja-JP" altLang="en-US"/>
          </a:p>
        </p:txBody>
      </p:sp>
    </p:spTree>
    <p:extLst>
      <p:ext uri="{BB962C8B-B14F-4D97-AF65-F5344CB8AC3E}">
        <p14:creationId xmlns:p14="http://schemas.microsoft.com/office/powerpoint/2010/main" val="1179985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444260-0F5A-AF44-843C-B0179C7F8F95}" type="datetimeFigureOut">
              <a:rPr kumimoji="1" lang="ja-JP" altLang="en-US" smtClean="0"/>
              <a:t>2017/10/26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95B5B9-CCB1-6A41-8A86-97894F1D0A13}" type="slidenum">
              <a:rPr kumimoji="1" lang="ja-JP" altLang="en-US" smtClean="0"/>
              <a:t>‹#›</a:t>
            </a:fld>
            <a:endParaRPr kumimoji="1" lang="ja-JP" altLang="en-US"/>
          </a:p>
        </p:txBody>
      </p:sp>
    </p:spTree>
    <p:extLst>
      <p:ext uri="{BB962C8B-B14F-4D97-AF65-F5344CB8AC3E}">
        <p14:creationId xmlns:p14="http://schemas.microsoft.com/office/powerpoint/2010/main" val="30721510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endParaRPr kumimoji="1" lang="ja-JP" altLang="en-US"/>
          </a:p>
        </p:txBody>
      </p:sp>
      <p:sp>
        <p:nvSpPr>
          <p:cNvPr id="3" name="サブタイトル 2"/>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1929534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696105"/>
            <a:ext cx="9144000" cy="1143000"/>
          </a:xfrm>
        </p:spPr>
        <p:txBody>
          <a:bodyPr>
            <a:noAutofit/>
          </a:bodyPr>
          <a:lstStyle/>
          <a:p>
            <a:r>
              <a:rPr kumimoji="1" lang="ja-JP" altLang="en-US" sz="16600" dirty="0" smtClean="0">
                <a:latin typeface="HGP創英角ｺﾞｼｯｸUB"/>
                <a:ea typeface="HGP創英角ｺﾞｼｯｸUB"/>
                <a:cs typeface="HGP創英角ｺﾞｼｯｸUB"/>
              </a:rPr>
              <a:t>根拠</a:t>
            </a:r>
            <a:r>
              <a:rPr kumimoji="1" lang="en-US" altLang="ja-JP" sz="16600" dirty="0" smtClean="0">
                <a:latin typeface="HGP創英角ｺﾞｼｯｸUB"/>
                <a:ea typeface="HGP創英角ｺﾞｼｯｸUB"/>
                <a:cs typeface="HGP創英角ｺﾞｼｯｸUB"/>
              </a:rPr>
              <a:t>①</a:t>
            </a:r>
            <a:endParaRPr kumimoji="1" lang="ja-JP" altLang="en-US" sz="16600" dirty="0">
              <a:latin typeface="HGP創英角ｺﾞｼｯｸUB"/>
              <a:ea typeface="HGP創英角ｺﾞｼｯｸUB"/>
              <a:cs typeface="HGP創英角ｺﾞｼｯｸUB"/>
            </a:endParaRPr>
          </a:p>
        </p:txBody>
      </p:sp>
    </p:spTree>
    <p:extLst>
      <p:ext uri="{BB962C8B-B14F-4D97-AF65-F5344CB8AC3E}">
        <p14:creationId xmlns:p14="http://schemas.microsoft.com/office/powerpoint/2010/main" val="2071767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423335" y="0"/>
            <a:ext cx="5786199" cy="6844393"/>
          </a:xfrm>
          <a:prstGeom prst="rect">
            <a:avLst/>
          </a:prstGeom>
        </p:spPr>
        <p:txBody>
          <a:bodyPr vert="eaVert" wrap="square">
            <a:spAutoFit/>
          </a:bodyPr>
          <a:lstStyle/>
          <a:p>
            <a:r>
              <a:rPr lang="en-US" altLang="ja-JP" sz="2800" dirty="0" smtClean="0">
                <a:latin typeface="HGP創英角ｺﾞｼｯｸUB"/>
                <a:ea typeface="HGP創英角ｺﾞｼｯｸUB"/>
                <a:cs typeface="HGP創英角ｺﾞｼｯｸUB"/>
              </a:rPr>
              <a:t>【</a:t>
            </a:r>
            <a:r>
              <a:rPr lang="ja-JP" altLang="en-US" sz="2800" dirty="0" smtClean="0">
                <a:latin typeface="HGP創英角ｺﾞｼｯｸUB"/>
                <a:ea typeface="HGP創英角ｺﾞｼｯｸUB"/>
                <a:cs typeface="HGP創英角ｺﾞｼｯｸUB"/>
              </a:rPr>
              <a:t>根拠</a:t>
            </a:r>
            <a:r>
              <a:rPr lang="en-US" altLang="ja-JP" sz="2800" dirty="0" smtClean="0">
                <a:latin typeface="HGP創英角ｺﾞｼｯｸUB"/>
                <a:ea typeface="HGP創英角ｺﾞｼｯｸUB"/>
                <a:cs typeface="HGP創英角ｺﾞｼｯｸUB"/>
              </a:rPr>
              <a:t>①】</a:t>
            </a:r>
          </a:p>
          <a:p>
            <a:r>
              <a:rPr lang="ja-JP" altLang="en-US" sz="2800" dirty="0" smtClean="0">
                <a:latin typeface="HGP創英角ｺﾞｼｯｸUB"/>
                <a:ea typeface="HGP創英角ｺﾞｼｯｸUB"/>
                <a:cs typeface="HGP創英角ｺﾞｼｯｸUB"/>
              </a:rPr>
              <a:t>　</a:t>
            </a:r>
            <a:r>
              <a:rPr lang="ja-JP" altLang="ja-JP" sz="2800" dirty="0" smtClean="0">
                <a:latin typeface="HGP創英角ｺﾞｼｯｸUB"/>
                <a:ea typeface="HGP創英角ｺﾞｼｯｸUB"/>
                <a:cs typeface="HGP創英角ｺﾞｼｯｸUB"/>
              </a:rPr>
              <a:t>例えば</a:t>
            </a:r>
            <a:r>
              <a:rPr lang="ja-JP" altLang="ja-JP" sz="2800" dirty="0">
                <a:latin typeface="HGP創英角ｺﾞｼｯｸUB"/>
                <a:ea typeface="HGP創英角ｺﾞｼｯｸUB"/>
                <a:cs typeface="HGP創英角ｺﾞｼｯｸUB"/>
              </a:rPr>
              <a:t>、全国各地で行われて</a:t>
            </a:r>
            <a:r>
              <a:rPr lang="ja-JP" altLang="ja-JP" sz="2800" dirty="0" smtClean="0">
                <a:latin typeface="HGP創英角ｺﾞｼｯｸUB"/>
                <a:ea typeface="HGP創英角ｺﾞｼｯｸUB"/>
                <a:cs typeface="HGP創英角ｺﾞｼｯｸUB"/>
              </a:rPr>
              <a:t>いる</a:t>
            </a:r>
            <a:r>
              <a:rPr lang="ja-JP" altLang="en-US" sz="2800" dirty="0" smtClean="0">
                <a:latin typeface="HGP創英角ｺﾞｼｯｸUB"/>
                <a:ea typeface="HGP創英角ｺﾞｼｯｸUB"/>
                <a:cs typeface="HGP創英角ｺﾞｼｯｸUB"/>
              </a:rPr>
              <a:t>Ｂ</a:t>
            </a:r>
            <a:r>
              <a:rPr lang="en-US" altLang="ja-JP" sz="2800" dirty="0" smtClean="0">
                <a:latin typeface="HGP創英角ｺﾞｼｯｸUB"/>
                <a:ea typeface="HGP創英角ｺﾞｼｯｸUB"/>
                <a:cs typeface="HGP創英角ｺﾞｼｯｸUB"/>
              </a:rPr>
              <a:t>-</a:t>
            </a:r>
            <a:r>
              <a:rPr lang="en-US" altLang="ja-JP" sz="2800" dirty="0">
                <a:latin typeface="HGP創英角ｺﾞｼｯｸUB"/>
                <a:ea typeface="HGP創英角ｺﾞｼｯｸUB"/>
                <a:cs typeface="HGP創英角ｺﾞｼｯｸUB"/>
              </a:rPr>
              <a:t>1</a:t>
            </a:r>
            <a:r>
              <a:rPr lang="ja-JP" altLang="ja-JP" sz="2800" dirty="0">
                <a:latin typeface="HGP創英角ｺﾞｼｯｸUB"/>
                <a:ea typeface="HGP創英角ｺﾞｼｯｸUB"/>
                <a:cs typeface="HGP創英角ｺﾞｼｯｸUB"/>
              </a:rPr>
              <a:t>グランプリに目を向けてみると、第一回青森県八戸市で行われた際には、一万七千人の来場者があったそうだ</a:t>
            </a:r>
            <a:r>
              <a:rPr lang="ja-JP" altLang="ja-JP" sz="2800" dirty="0" smtClean="0">
                <a:latin typeface="HGP創英角ｺﾞｼｯｸUB"/>
                <a:ea typeface="HGP創英角ｺﾞｼｯｸUB"/>
                <a:cs typeface="HGP創英角ｺﾞｼｯｸUB"/>
              </a:rPr>
              <a:t>。</a:t>
            </a:r>
            <a:endParaRPr lang="en-US" altLang="ja-JP" sz="2800" dirty="0" smtClean="0">
              <a:latin typeface="HGP創英角ｺﾞｼｯｸUB"/>
              <a:ea typeface="HGP創英角ｺﾞｼｯｸUB"/>
              <a:cs typeface="HGP創英角ｺﾞｼｯｸUB"/>
            </a:endParaRPr>
          </a:p>
          <a:p>
            <a:r>
              <a:rPr lang="ja-JP" altLang="ja-JP" sz="2800" dirty="0">
                <a:latin typeface="HGP創英角ｺﾞｼｯｸUB"/>
                <a:ea typeface="HGP創英角ｺﾞｼｯｸUB"/>
                <a:cs typeface="HGP創英角ｺﾞｼｯｸUB"/>
              </a:rPr>
              <a:t>　</a:t>
            </a:r>
            <a:r>
              <a:rPr lang="ja-JP" altLang="ja-JP" sz="2800" dirty="0" smtClean="0">
                <a:latin typeface="HGP創英角ｺﾞｼｯｸUB"/>
                <a:ea typeface="HGP創英角ｺﾞｼｯｸUB"/>
                <a:cs typeface="HGP創英角ｺﾞｼｯｸUB"/>
              </a:rPr>
              <a:t>また</a:t>
            </a:r>
            <a:r>
              <a:rPr lang="ja-JP" altLang="ja-JP" sz="2800" dirty="0">
                <a:latin typeface="HGP創英角ｺﾞｼｯｸUB"/>
                <a:ea typeface="HGP創英角ｺﾞｼｯｸUB"/>
                <a:cs typeface="HGP創英角ｺﾞｼｯｸUB"/>
              </a:rPr>
              <a:t>、第四回秋田県横手市で行われた際には、二万六千七百人の来場者があり、回を重ねるごとに増えている</a:t>
            </a:r>
            <a:r>
              <a:rPr lang="ja-JP" altLang="ja-JP" sz="2800" dirty="0" smtClean="0">
                <a:latin typeface="HGP創英角ｺﾞｼｯｸUB"/>
                <a:ea typeface="HGP創英角ｺﾞｼｯｸUB"/>
                <a:cs typeface="HGP創英角ｺﾞｼｯｸUB"/>
              </a:rPr>
              <a:t>。</a:t>
            </a:r>
            <a:endParaRPr lang="en-US" altLang="ja-JP" sz="2800" dirty="0">
              <a:latin typeface="HGP創英角ｺﾞｼｯｸUB"/>
              <a:ea typeface="HGP創英角ｺﾞｼｯｸUB"/>
              <a:cs typeface="HGP創英角ｺﾞｼｯｸUB"/>
            </a:endParaRPr>
          </a:p>
          <a:p>
            <a:r>
              <a:rPr lang="ja-JP" altLang="ja-JP" sz="2800" dirty="0" smtClean="0">
                <a:latin typeface="HGP創英角ｺﾞｼｯｸUB"/>
                <a:ea typeface="HGP創英角ｺﾞｼｯｸUB"/>
                <a:cs typeface="HGP創英角ｺﾞｼｯｸUB"/>
              </a:rPr>
              <a:t>　この</a:t>
            </a:r>
            <a:r>
              <a:rPr lang="ja-JP" altLang="ja-JP" sz="2800" dirty="0">
                <a:latin typeface="HGP創英角ｺﾞｼｯｸUB"/>
                <a:ea typeface="HGP創英角ｺﾞｼｯｸUB"/>
                <a:cs typeface="HGP創英角ｺﾞｼｯｸUB"/>
              </a:rPr>
              <a:t>ことから</a:t>
            </a:r>
            <a:r>
              <a:rPr lang="ja-JP" altLang="ja-JP" sz="2800" dirty="0" smtClean="0">
                <a:latin typeface="HGP創英角ｺﾞｼｯｸUB"/>
                <a:ea typeface="HGP創英角ｺﾞｼｯｸUB"/>
                <a:cs typeface="HGP創英角ｺﾞｼｯｸUB"/>
              </a:rPr>
              <a:t>、グルメフェスティバル</a:t>
            </a:r>
            <a:r>
              <a:rPr lang="ja-JP" altLang="ja-JP" sz="2800" dirty="0">
                <a:latin typeface="HGP創英角ｺﾞｼｯｸUB"/>
                <a:ea typeface="HGP創英角ｺﾞｼｯｸUB"/>
                <a:cs typeface="HGP創英角ｺﾞｼｯｸUB"/>
              </a:rPr>
              <a:t>は、どこで開催しても多くの人を集めることができることが分かる</a:t>
            </a:r>
            <a:r>
              <a:rPr lang="ja-JP" altLang="ja-JP" sz="2800" dirty="0" smtClean="0">
                <a:latin typeface="HGP創英角ｺﾞｼｯｸUB"/>
                <a:ea typeface="HGP創英角ｺﾞｼｯｸUB"/>
                <a:cs typeface="HGP創英角ｺﾞｼｯｸUB"/>
              </a:rPr>
              <a:t>。したがって</a:t>
            </a:r>
            <a:r>
              <a:rPr lang="ja-JP" altLang="ja-JP" sz="2800" dirty="0">
                <a:latin typeface="HGP創英角ｺﾞｼｯｸUB"/>
                <a:ea typeface="HGP創英角ｺﾞｼｯｸUB"/>
                <a:cs typeface="HGP創英角ｺﾞｼｯｸUB"/>
              </a:rPr>
              <a:t>、岐阜市で開催しても、同じように多くの人を集めることができると考える。</a:t>
            </a:r>
          </a:p>
        </p:txBody>
      </p:sp>
      <p:sp>
        <p:nvSpPr>
          <p:cNvPr id="6" name="正方形/長方形 5"/>
          <p:cNvSpPr/>
          <p:nvPr/>
        </p:nvSpPr>
        <p:spPr>
          <a:xfrm>
            <a:off x="6374011" y="13608"/>
            <a:ext cx="2769989" cy="6844392"/>
          </a:xfrm>
          <a:prstGeom prst="rect">
            <a:avLst/>
          </a:prstGeom>
        </p:spPr>
        <p:txBody>
          <a:bodyPr vert="eaVert" wrap="square">
            <a:spAutoFit/>
          </a:bodyPr>
          <a:lstStyle/>
          <a:p>
            <a:r>
              <a:rPr lang="en-US" altLang="ja-JP" sz="2800" dirty="0" smtClean="0">
                <a:latin typeface="HGP創英角ｺﾞｼｯｸUB"/>
                <a:ea typeface="HGP創英角ｺﾞｼｯｸUB"/>
                <a:cs typeface="HGP創英角ｺﾞｼｯｸUB"/>
              </a:rPr>
              <a:t>【</a:t>
            </a:r>
            <a:r>
              <a:rPr lang="ja-JP" altLang="en-US" sz="2800" dirty="0" smtClean="0">
                <a:latin typeface="HGP創英角ｺﾞｼｯｸUB"/>
                <a:ea typeface="HGP創英角ｺﾞｼｯｸUB"/>
                <a:cs typeface="HGP創英角ｺﾞｼｯｸUB"/>
              </a:rPr>
              <a:t>Ａさんの主張</a:t>
            </a:r>
            <a:r>
              <a:rPr lang="en-US" altLang="ja-JP" sz="2800" dirty="0" smtClean="0">
                <a:latin typeface="HGP創英角ｺﾞｼｯｸUB"/>
                <a:ea typeface="HGP創英角ｺﾞｼｯｸUB"/>
                <a:cs typeface="HGP創英角ｺﾞｼｯｸUB"/>
              </a:rPr>
              <a:t>】</a:t>
            </a:r>
          </a:p>
          <a:p>
            <a:r>
              <a:rPr lang="ja-JP" altLang="ja-JP" sz="2800" dirty="0">
                <a:latin typeface="HGP創英角ｺﾞｼｯｸUB"/>
                <a:ea typeface="HGP創英角ｺﾞｼｯｸUB"/>
                <a:cs typeface="HGP創英角ｺﾞｼｯｸUB"/>
              </a:rPr>
              <a:t>　</a:t>
            </a:r>
            <a:r>
              <a:rPr lang="ja-JP" altLang="ja-JP" sz="2800" dirty="0" smtClean="0">
                <a:latin typeface="HGP創英角ｺﾞｼｯｸUB"/>
                <a:ea typeface="HGP創英角ｺﾞｼｯｸUB"/>
                <a:cs typeface="HGP創英角ｺﾞｼｯｸUB"/>
              </a:rPr>
              <a:t>現在の柳ケ瀬は人通りが少ない。そのため、柳ケ瀬への</a:t>
            </a:r>
            <a:r>
              <a:rPr lang="ja-JP" altLang="ja-JP" sz="2800" dirty="0" smtClean="0">
                <a:solidFill>
                  <a:srgbClr val="FF0000"/>
                </a:solidFill>
                <a:latin typeface="HGP創英角ｺﾞｼｯｸUB"/>
                <a:ea typeface="HGP創英角ｺﾞｼｯｸUB"/>
                <a:cs typeface="HGP創英角ｺﾞｼｯｸUB"/>
              </a:rPr>
              <a:t>来場者数を増やすため</a:t>
            </a:r>
            <a:r>
              <a:rPr lang="ja-JP" altLang="ja-JP" sz="2800" dirty="0" smtClean="0">
                <a:latin typeface="HGP創英角ｺﾞｼｯｸUB"/>
                <a:ea typeface="HGP創英角ｺﾞｼｯｸUB"/>
                <a:cs typeface="HGP創英角ｺﾞｼｯｸUB"/>
              </a:rPr>
              <a:t>に、柳ケ瀬グルメフェスティバルを開催するとよいと考える。なぜなら、</a:t>
            </a:r>
            <a:r>
              <a:rPr lang="ja-JP" altLang="ja-JP" sz="2800" dirty="0" smtClean="0">
                <a:solidFill>
                  <a:srgbClr val="FF0000"/>
                </a:solidFill>
                <a:latin typeface="HGP創英角ｺﾞｼｯｸUB"/>
                <a:ea typeface="HGP創英角ｺﾞｼｯｸUB"/>
                <a:cs typeface="HGP創英角ｺﾞｼｯｸUB"/>
              </a:rPr>
              <a:t>グルメフェスティバルは常に多くの来場者を集めることができる</a:t>
            </a:r>
            <a:r>
              <a:rPr lang="ja-JP" altLang="ja-JP" sz="2800" dirty="0" smtClean="0">
                <a:latin typeface="HGP創英角ｺﾞｼｯｸUB"/>
                <a:ea typeface="HGP創英角ｺﾞｼｯｸUB"/>
                <a:cs typeface="HGP創英角ｺﾞｼｯｸUB"/>
              </a:rPr>
              <a:t>からだ。</a:t>
            </a:r>
            <a:endParaRPr lang="ja-JP" altLang="ja-JP" sz="2800" dirty="0">
              <a:latin typeface="HGP創英角ｺﾞｼｯｸUB"/>
              <a:ea typeface="HGP創英角ｺﾞｼｯｸUB"/>
              <a:cs typeface="HGP創英角ｺﾞｼｯｸUB"/>
            </a:endParaRPr>
          </a:p>
        </p:txBody>
      </p:sp>
    </p:spTree>
    <p:extLst>
      <p:ext uri="{BB962C8B-B14F-4D97-AF65-F5344CB8AC3E}">
        <p14:creationId xmlns:p14="http://schemas.microsoft.com/office/powerpoint/2010/main" val="25330810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17395" y="13608"/>
            <a:ext cx="6647974" cy="6844393"/>
          </a:xfrm>
          <a:prstGeom prst="rect">
            <a:avLst/>
          </a:prstGeom>
        </p:spPr>
        <p:txBody>
          <a:bodyPr vert="eaVert" wrap="square">
            <a:spAutoFit/>
          </a:bodyPr>
          <a:lstStyle/>
          <a:p>
            <a:r>
              <a:rPr lang="en-US" altLang="ja-JP" sz="2800" dirty="0" smtClean="0">
                <a:latin typeface="HGP創英角ｺﾞｼｯｸUB"/>
                <a:ea typeface="HGP創英角ｺﾞｼｯｸUB"/>
                <a:cs typeface="HGP創英角ｺﾞｼｯｸUB"/>
              </a:rPr>
              <a:t>【</a:t>
            </a:r>
            <a:r>
              <a:rPr lang="ja-JP" altLang="en-US" sz="2800" dirty="0" smtClean="0">
                <a:latin typeface="HGP創英角ｺﾞｼｯｸUB"/>
                <a:ea typeface="HGP創英角ｺﾞｼｯｸUB"/>
                <a:cs typeface="HGP創英角ｺﾞｼｯｸUB"/>
              </a:rPr>
              <a:t>根拠</a:t>
            </a:r>
            <a:r>
              <a:rPr lang="en-US" altLang="ja-JP" sz="2800" dirty="0" smtClean="0">
                <a:latin typeface="HGP創英角ｺﾞｼｯｸUB"/>
                <a:ea typeface="HGP創英角ｺﾞｼｯｸUB"/>
                <a:cs typeface="HGP創英角ｺﾞｼｯｸUB"/>
              </a:rPr>
              <a:t>①】</a:t>
            </a:r>
          </a:p>
          <a:p>
            <a:endParaRPr lang="en-US" altLang="ja-JP" sz="2800" dirty="0" smtClean="0">
              <a:latin typeface="HGP創英角ｺﾞｼｯｸUB"/>
              <a:ea typeface="HGP創英角ｺﾞｼｯｸUB"/>
              <a:cs typeface="HGP創英角ｺﾞｼｯｸUB"/>
            </a:endParaRPr>
          </a:p>
          <a:p>
            <a:endParaRPr lang="en-US" altLang="ja-JP" sz="2800" dirty="0" smtClean="0">
              <a:latin typeface="HGP創英角ｺﾞｼｯｸUB"/>
              <a:ea typeface="HGP創英角ｺﾞｼｯｸUB"/>
              <a:cs typeface="HGP創英角ｺﾞｼｯｸUB"/>
            </a:endParaRPr>
          </a:p>
          <a:p>
            <a:endParaRPr lang="en-US" altLang="ja-JP" sz="2800" dirty="0" smtClean="0">
              <a:latin typeface="HGP創英角ｺﾞｼｯｸUB"/>
              <a:ea typeface="HGP創英角ｺﾞｼｯｸUB"/>
              <a:cs typeface="HGP創英角ｺﾞｼｯｸUB"/>
            </a:endParaRPr>
          </a:p>
          <a:p>
            <a:endParaRPr lang="en-US" altLang="ja-JP" sz="2800" dirty="0">
              <a:latin typeface="HGP創英角ｺﾞｼｯｸUB"/>
              <a:ea typeface="HGP創英角ｺﾞｼｯｸUB"/>
              <a:cs typeface="HGP創英角ｺﾞｼｯｸUB"/>
            </a:endParaRPr>
          </a:p>
          <a:p>
            <a:endParaRPr lang="en-US" altLang="ja-JP" sz="2800" dirty="0" smtClean="0">
              <a:latin typeface="HGP創英角ｺﾞｼｯｸUB"/>
              <a:ea typeface="HGP創英角ｺﾞｼｯｸUB"/>
              <a:cs typeface="HGP創英角ｺﾞｼｯｸUB"/>
            </a:endParaRPr>
          </a:p>
          <a:p>
            <a:endParaRPr lang="en-US" altLang="ja-JP" sz="2800" dirty="0">
              <a:latin typeface="HGP創英角ｺﾞｼｯｸUB"/>
              <a:ea typeface="HGP創英角ｺﾞｼｯｸUB"/>
              <a:cs typeface="HGP創英角ｺﾞｼｯｸUB"/>
            </a:endParaRPr>
          </a:p>
          <a:p>
            <a:endParaRPr lang="en-US" altLang="ja-JP" sz="2800" dirty="0" smtClean="0">
              <a:latin typeface="HGP創英角ｺﾞｼｯｸUB"/>
              <a:ea typeface="HGP創英角ｺﾞｼｯｸUB"/>
              <a:cs typeface="HGP創英角ｺﾞｼｯｸUB"/>
            </a:endParaRPr>
          </a:p>
          <a:p>
            <a:endParaRPr lang="en-US" altLang="ja-JP" sz="2800" dirty="0">
              <a:latin typeface="HGP創英角ｺﾞｼｯｸUB"/>
              <a:ea typeface="HGP創英角ｺﾞｼｯｸUB"/>
              <a:cs typeface="HGP創英角ｺﾞｼｯｸUB"/>
            </a:endParaRPr>
          </a:p>
          <a:p>
            <a:endParaRPr lang="en-US" altLang="ja-JP" sz="2800" dirty="0" smtClean="0">
              <a:latin typeface="HGP創英角ｺﾞｼｯｸUB"/>
              <a:ea typeface="HGP創英角ｺﾞｼｯｸUB"/>
              <a:cs typeface="HGP創英角ｺﾞｼｯｸUB"/>
            </a:endParaRPr>
          </a:p>
          <a:p>
            <a:r>
              <a:rPr lang="ja-JP" altLang="en-US" sz="2800" dirty="0" smtClean="0">
                <a:latin typeface="HGP創英角ｺﾞｼｯｸUB"/>
                <a:ea typeface="HGP創英角ｺﾞｼｯｸUB"/>
                <a:cs typeface="HGP創英角ｺﾞｼｯｸUB"/>
              </a:rPr>
              <a:t>　</a:t>
            </a:r>
            <a:r>
              <a:rPr lang="ja-JP" altLang="ja-JP" sz="2800" dirty="0" smtClean="0">
                <a:latin typeface="HGP創英角ｺﾞｼｯｸUB"/>
                <a:ea typeface="HGP創英角ｺﾞｼｯｸUB"/>
                <a:cs typeface="HGP創英角ｺﾞｼｯｸUB"/>
              </a:rPr>
              <a:t>この</a:t>
            </a:r>
            <a:r>
              <a:rPr lang="ja-JP" altLang="ja-JP" sz="2800" dirty="0">
                <a:latin typeface="HGP創英角ｺﾞｼｯｸUB"/>
                <a:ea typeface="HGP創英角ｺﾞｼｯｸUB"/>
                <a:cs typeface="HGP創英角ｺﾞｼｯｸUB"/>
              </a:rPr>
              <a:t>ことから</a:t>
            </a:r>
            <a:r>
              <a:rPr lang="ja-JP" altLang="ja-JP" sz="2800" dirty="0" smtClean="0">
                <a:latin typeface="HGP創英角ｺﾞｼｯｸUB"/>
                <a:ea typeface="HGP創英角ｺﾞｼｯｸUB"/>
                <a:cs typeface="HGP創英角ｺﾞｼｯｸUB"/>
              </a:rPr>
              <a:t>、グルメフェスティバル</a:t>
            </a:r>
            <a:r>
              <a:rPr lang="ja-JP" altLang="ja-JP" sz="2800" dirty="0">
                <a:latin typeface="HGP創英角ｺﾞｼｯｸUB"/>
                <a:ea typeface="HGP創英角ｺﾞｼｯｸUB"/>
                <a:cs typeface="HGP創英角ｺﾞｼｯｸUB"/>
              </a:rPr>
              <a:t>は、どこで開催しても多くの人を集めることができることが分かる</a:t>
            </a:r>
            <a:r>
              <a:rPr lang="ja-JP" altLang="ja-JP" sz="2800" dirty="0" smtClean="0">
                <a:latin typeface="HGP創英角ｺﾞｼｯｸUB"/>
                <a:ea typeface="HGP創英角ｺﾞｼｯｸUB"/>
                <a:cs typeface="HGP創英角ｺﾞｼｯｸUB"/>
              </a:rPr>
              <a:t>。したがって</a:t>
            </a:r>
            <a:r>
              <a:rPr lang="ja-JP" altLang="ja-JP" sz="2800" dirty="0">
                <a:latin typeface="HGP創英角ｺﾞｼｯｸUB"/>
                <a:ea typeface="HGP創英角ｺﾞｼｯｸUB"/>
                <a:cs typeface="HGP創英角ｺﾞｼｯｸUB"/>
              </a:rPr>
              <a:t>、岐阜市で開催しても、同じように多くの人を集めることができると考える。</a:t>
            </a:r>
          </a:p>
        </p:txBody>
      </p:sp>
      <p:sp>
        <p:nvSpPr>
          <p:cNvPr id="2" name="正方形/長方形 1"/>
          <p:cNvSpPr/>
          <p:nvPr/>
        </p:nvSpPr>
        <p:spPr>
          <a:xfrm>
            <a:off x="3969689" y="13608"/>
            <a:ext cx="1826625" cy="6844393"/>
          </a:xfrm>
          <a:prstGeom prst="rect">
            <a:avLst/>
          </a:prstGeom>
          <a:noFill/>
          <a:ln w="76200" cmpd="sng">
            <a:solidFill>
              <a:srgbClr val="FF0000"/>
            </a:solidFill>
          </a:ln>
        </p:spPr>
        <p:style>
          <a:lnRef idx="1">
            <a:schemeClr val="accent1"/>
          </a:lnRef>
          <a:fillRef idx="3">
            <a:schemeClr val="accent1"/>
          </a:fillRef>
          <a:effectRef idx="2">
            <a:schemeClr val="accent1"/>
          </a:effectRef>
          <a:fontRef idx="minor">
            <a:schemeClr val="lt1"/>
          </a:fontRef>
        </p:style>
        <p:txBody>
          <a:bodyPr vert="eaVert" rtlCol="0" anchor="t" anchorCtr="0"/>
          <a:lstStyle/>
          <a:p>
            <a:r>
              <a:rPr lang="ja-JP" altLang="en-US" sz="2800" dirty="0" smtClean="0">
                <a:latin typeface="HGP創英角ｺﾞｼｯｸUB"/>
                <a:ea typeface="HGP創英角ｺﾞｼｯｸUB"/>
                <a:cs typeface="HGP創英角ｺﾞｼｯｸUB"/>
              </a:rPr>
              <a:t>　</a:t>
            </a:r>
            <a:r>
              <a:rPr lang="ja-JP" altLang="ja-JP" sz="2800" dirty="0" smtClean="0">
                <a:solidFill>
                  <a:srgbClr val="000000"/>
                </a:solidFill>
                <a:latin typeface="HGP創英角ｺﾞｼｯｸUB"/>
                <a:ea typeface="HGP創英角ｺﾞｼｯｸUB"/>
                <a:cs typeface="HGP創英角ｺﾞｼｯｸUB"/>
              </a:rPr>
              <a:t>例えば、全国各地で行われている</a:t>
            </a:r>
            <a:r>
              <a:rPr lang="ja-JP" altLang="en-US" sz="2800" dirty="0" smtClean="0">
                <a:solidFill>
                  <a:srgbClr val="000000"/>
                </a:solidFill>
                <a:latin typeface="HGP創英角ｺﾞｼｯｸUB"/>
                <a:ea typeface="HGP創英角ｺﾞｼｯｸUB"/>
                <a:cs typeface="HGP創英角ｺﾞｼｯｸUB"/>
              </a:rPr>
              <a:t>Ｂ</a:t>
            </a:r>
            <a:r>
              <a:rPr lang="en-US" altLang="ja-JP" sz="2800" dirty="0" smtClean="0">
                <a:solidFill>
                  <a:srgbClr val="000000"/>
                </a:solidFill>
                <a:latin typeface="HGP創英角ｺﾞｼｯｸUB"/>
                <a:ea typeface="HGP創英角ｺﾞｼｯｸUB"/>
                <a:cs typeface="HGP創英角ｺﾞｼｯｸUB"/>
              </a:rPr>
              <a:t>-1</a:t>
            </a:r>
            <a:r>
              <a:rPr lang="ja-JP" altLang="ja-JP" sz="2800" dirty="0" smtClean="0">
                <a:solidFill>
                  <a:srgbClr val="000000"/>
                </a:solidFill>
                <a:latin typeface="HGP創英角ｺﾞｼｯｸUB"/>
                <a:ea typeface="HGP創英角ｺﾞｼｯｸUB"/>
                <a:cs typeface="HGP創英角ｺﾞｼｯｸUB"/>
              </a:rPr>
              <a:t>グランプリに目を向けてみると、第一回青森県八戸市で行われた際には、一万七千人の来場者があったそうだ。</a:t>
            </a:r>
            <a:endParaRPr lang="en-US" altLang="ja-JP" sz="2800" dirty="0" smtClean="0">
              <a:solidFill>
                <a:srgbClr val="000000"/>
              </a:solidFill>
              <a:latin typeface="HGP創英角ｺﾞｼｯｸUB"/>
              <a:ea typeface="HGP創英角ｺﾞｼｯｸUB"/>
              <a:cs typeface="HGP創英角ｺﾞｼｯｸUB"/>
            </a:endParaRPr>
          </a:p>
          <a:p>
            <a:endParaRPr kumimoji="1" lang="ja-JP" altLang="en-US" sz="2800" dirty="0">
              <a:solidFill>
                <a:srgbClr val="000000"/>
              </a:solidFill>
            </a:endParaRPr>
          </a:p>
        </p:txBody>
      </p:sp>
      <p:sp>
        <p:nvSpPr>
          <p:cNvPr id="6" name="正方形/長方形 5"/>
          <p:cNvSpPr/>
          <p:nvPr/>
        </p:nvSpPr>
        <p:spPr>
          <a:xfrm>
            <a:off x="2285536" y="0"/>
            <a:ext cx="1584727" cy="6844393"/>
          </a:xfrm>
          <a:prstGeom prst="rect">
            <a:avLst/>
          </a:prstGeom>
          <a:noFill/>
          <a:ln w="76200" cmpd="sng">
            <a:solidFill>
              <a:srgbClr val="FF0000"/>
            </a:solidFill>
          </a:ln>
        </p:spPr>
        <p:style>
          <a:lnRef idx="1">
            <a:schemeClr val="accent1"/>
          </a:lnRef>
          <a:fillRef idx="3">
            <a:schemeClr val="accent1"/>
          </a:fillRef>
          <a:effectRef idx="2">
            <a:schemeClr val="accent1"/>
          </a:effectRef>
          <a:fontRef idx="minor">
            <a:schemeClr val="lt1"/>
          </a:fontRef>
        </p:style>
        <p:txBody>
          <a:bodyPr vert="eaVert" rtlCol="0" anchor="t" anchorCtr="0"/>
          <a:lstStyle/>
          <a:p>
            <a:r>
              <a:rPr lang="ja-JP" altLang="ja-JP" sz="2800" dirty="0" smtClean="0">
                <a:solidFill>
                  <a:srgbClr val="000000"/>
                </a:solidFill>
                <a:latin typeface="HGP創英角ｺﾞｼｯｸUB"/>
                <a:ea typeface="HGP創英角ｺﾞｼｯｸUB"/>
                <a:cs typeface="HGP創英角ｺﾞｼｯｸUB"/>
              </a:rPr>
              <a:t>　また、第四回秋田県横手市で行われた際には、二万六千七百人の来場者があり、回を重ねるごとに増えている。</a:t>
            </a:r>
            <a:endParaRPr lang="en-US" altLang="ja-JP" sz="2800" dirty="0" smtClean="0">
              <a:solidFill>
                <a:srgbClr val="000000"/>
              </a:solidFill>
              <a:latin typeface="HGP創英角ｺﾞｼｯｸUB"/>
              <a:ea typeface="HGP創英角ｺﾞｼｯｸUB"/>
              <a:cs typeface="HGP創英角ｺﾞｼｯｸUB"/>
            </a:endParaRPr>
          </a:p>
        </p:txBody>
      </p:sp>
      <p:sp>
        <p:nvSpPr>
          <p:cNvPr id="7" name="正方形/長方形 6"/>
          <p:cNvSpPr/>
          <p:nvPr/>
        </p:nvSpPr>
        <p:spPr>
          <a:xfrm>
            <a:off x="6374011" y="13608"/>
            <a:ext cx="2769989" cy="6844392"/>
          </a:xfrm>
          <a:prstGeom prst="rect">
            <a:avLst/>
          </a:prstGeom>
        </p:spPr>
        <p:txBody>
          <a:bodyPr vert="eaVert" wrap="square">
            <a:spAutoFit/>
          </a:bodyPr>
          <a:lstStyle/>
          <a:p>
            <a:r>
              <a:rPr lang="en-US" altLang="ja-JP" sz="2800" dirty="0" smtClean="0">
                <a:latin typeface="HGP創英角ｺﾞｼｯｸUB"/>
                <a:ea typeface="HGP創英角ｺﾞｼｯｸUB"/>
                <a:cs typeface="HGP創英角ｺﾞｼｯｸUB"/>
              </a:rPr>
              <a:t>【</a:t>
            </a:r>
            <a:r>
              <a:rPr lang="ja-JP" altLang="en-US" sz="2800" dirty="0" smtClean="0">
                <a:latin typeface="HGP創英角ｺﾞｼｯｸUB"/>
                <a:ea typeface="HGP創英角ｺﾞｼｯｸUB"/>
                <a:cs typeface="HGP創英角ｺﾞｼｯｸUB"/>
              </a:rPr>
              <a:t>Ａさんの主張</a:t>
            </a:r>
            <a:r>
              <a:rPr lang="en-US" altLang="ja-JP" sz="2800" dirty="0" smtClean="0">
                <a:latin typeface="HGP創英角ｺﾞｼｯｸUB"/>
                <a:ea typeface="HGP創英角ｺﾞｼｯｸUB"/>
                <a:cs typeface="HGP創英角ｺﾞｼｯｸUB"/>
              </a:rPr>
              <a:t>】</a:t>
            </a:r>
          </a:p>
          <a:p>
            <a:r>
              <a:rPr lang="ja-JP" altLang="ja-JP" sz="2800" dirty="0">
                <a:latin typeface="HGP創英角ｺﾞｼｯｸUB"/>
                <a:ea typeface="HGP創英角ｺﾞｼｯｸUB"/>
                <a:cs typeface="HGP創英角ｺﾞｼｯｸUB"/>
              </a:rPr>
              <a:t>　</a:t>
            </a:r>
            <a:r>
              <a:rPr lang="ja-JP" altLang="ja-JP" sz="2800" dirty="0" smtClean="0">
                <a:latin typeface="HGP創英角ｺﾞｼｯｸUB"/>
                <a:ea typeface="HGP創英角ｺﾞｼｯｸUB"/>
                <a:cs typeface="HGP創英角ｺﾞｼｯｸUB"/>
              </a:rPr>
              <a:t>現在の柳ケ瀬は人通りが少ない。そのため、柳ケ瀬への</a:t>
            </a:r>
            <a:r>
              <a:rPr lang="ja-JP" altLang="ja-JP" sz="2800" dirty="0" smtClean="0">
                <a:solidFill>
                  <a:srgbClr val="FF0000"/>
                </a:solidFill>
                <a:latin typeface="HGP創英角ｺﾞｼｯｸUB"/>
                <a:ea typeface="HGP創英角ｺﾞｼｯｸUB"/>
                <a:cs typeface="HGP創英角ｺﾞｼｯｸUB"/>
              </a:rPr>
              <a:t>来場者数を増やす</a:t>
            </a:r>
            <a:r>
              <a:rPr lang="ja-JP" altLang="ja-JP" sz="2800" dirty="0" smtClean="0">
                <a:latin typeface="HGP創英角ｺﾞｼｯｸUB"/>
                <a:ea typeface="HGP創英角ｺﾞｼｯｸUB"/>
                <a:cs typeface="HGP創英角ｺﾞｼｯｸUB"/>
              </a:rPr>
              <a:t>ために、柳ケ瀬グルメフェスティバルを開催するとよいと考える。なぜなら、</a:t>
            </a:r>
            <a:r>
              <a:rPr lang="ja-JP" altLang="ja-JP" sz="2800" dirty="0" smtClean="0">
                <a:solidFill>
                  <a:srgbClr val="FF0000"/>
                </a:solidFill>
                <a:latin typeface="HGP創英角ｺﾞｼｯｸUB"/>
                <a:ea typeface="HGP創英角ｺﾞｼｯｸUB"/>
                <a:cs typeface="HGP創英角ｺﾞｼｯｸUB"/>
              </a:rPr>
              <a:t>グルメフェスティバルは常に多くの来場者を集めることができる</a:t>
            </a:r>
            <a:r>
              <a:rPr lang="ja-JP" altLang="ja-JP" sz="2800" dirty="0" smtClean="0">
                <a:latin typeface="HGP創英角ｺﾞｼｯｸUB"/>
                <a:ea typeface="HGP創英角ｺﾞｼｯｸUB"/>
                <a:cs typeface="HGP創英角ｺﾞｼｯｸUB"/>
              </a:rPr>
              <a:t>からだ。</a:t>
            </a:r>
            <a:endParaRPr lang="ja-JP" altLang="ja-JP" sz="2800" dirty="0">
              <a:latin typeface="HGP創英角ｺﾞｼｯｸUB"/>
              <a:ea typeface="HGP創英角ｺﾞｼｯｸUB"/>
              <a:cs typeface="HGP創英角ｺﾞｼｯｸUB"/>
            </a:endParaRPr>
          </a:p>
        </p:txBody>
      </p:sp>
    </p:spTree>
    <p:extLst>
      <p:ext uri="{BB962C8B-B14F-4D97-AF65-F5344CB8AC3E}">
        <p14:creationId xmlns:p14="http://schemas.microsoft.com/office/powerpoint/2010/main" val="33496739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17395" y="13608"/>
            <a:ext cx="6647974" cy="6844393"/>
          </a:xfrm>
          <a:prstGeom prst="rect">
            <a:avLst/>
          </a:prstGeom>
        </p:spPr>
        <p:txBody>
          <a:bodyPr vert="eaVert" wrap="square">
            <a:spAutoFit/>
          </a:bodyPr>
          <a:lstStyle/>
          <a:p>
            <a:r>
              <a:rPr lang="en-US" altLang="ja-JP" sz="2800" dirty="0" smtClean="0">
                <a:latin typeface="HGP創英角ｺﾞｼｯｸUB"/>
                <a:ea typeface="HGP創英角ｺﾞｼｯｸUB"/>
                <a:cs typeface="HGP創英角ｺﾞｼｯｸUB"/>
              </a:rPr>
              <a:t>【</a:t>
            </a:r>
            <a:r>
              <a:rPr lang="ja-JP" altLang="en-US" sz="2800" dirty="0" smtClean="0">
                <a:latin typeface="HGP創英角ｺﾞｼｯｸUB"/>
                <a:ea typeface="HGP創英角ｺﾞｼｯｸUB"/>
                <a:cs typeface="HGP創英角ｺﾞｼｯｸUB"/>
              </a:rPr>
              <a:t>根拠</a:t>
            </a:r>
            <a:r>
              <a:rPr lang="en-US" altLang="ja-JP" sz="2800" dirty="0" smtClean="0">
                <a:latin typeface="HGP創英角ｺﾞｼｯｸUB"/>
                <a:ea typeface="HGP創英角ｺﾞｼｯｸUB"/>
                <a:cs typeface="HGP創英角ｺﾞｼｯｸUB"/>
              </a:rPr>
              <a:t>①】</a:t>
            </a:r>
          </a:p>
          <a:p>
            <a:endParaRPr lang="en-US" altLang="ja-JP" sz="2800" dirty="0" smtClean="0">
              <a:latin typeface="HGP創英角ｺﾞｼｯｸUB"/>
              <a:ea typeface="HGP創英角ｺﾞｼｯｸUB"/>
              <a:cs typeface="HGP創英角ｺﾞｼｯｸUB"/>
            </a:endParaRPr>
          </a:p>
          <a:p>
            <a:endParaRPr lang="en-US" altLang="ja-JP" sz="2800" dirty="0" smtClean="0">
              <a:latin typeface="HGP創英角ｺﾞｼｯｸUB"/>
              <a:ea typeface="HGP創英角ｺﾞｼｯｸUB"/>
              <a:cs typeface="HGP創英角ｺﾞｼｯｸUB"/>
            </a:endParaRPr>
          </a:p>
          <a:p>
            <a:endParaRPr lang="en-US" altLang="ja-JP" sz="2800" dirty="0" smtClean="0">
              <a:latin typeface="HGP創英角ｺﾞｼｯｸUB"/>
              <a:ea typeface="HGP創英角ｺﾞｼｯｸUB"/>
              <a:cs typeface="HGP創英角ｺﾞｼｯｸUB"/>
            </a:endParaRPr>
          </a:p>
          <a:p>
            <a:endParaRPr lang="en-US" altLang="ja-JP" sz="2800" dirty="0">
              <a:latin typeface="HGP創英角ｺﾞｼｯｸUB"/>
              <a:ea typeface="HGP創英角ｺﾞｼｯｸUB"/>
              <a:cs typeface="HGP創英角ｺﾞｼｯｸUB"/>
            </a:endParaRPr>
          </a:p>
          <a:p>
            <a:endParaRPr lang="en-US" altLang="ja-JP" sz="2800" dirty="0" smtClean="0">
              <a:latin typeface="HGP創英角ｺﾞｼｯｸUB"/>
              <a:ea typeface="HGP創英角ｺﾞｼｯｸUB"/>
              <a:cs typeface="HGP創英角ｺﾞｼｯｸUB"/>
            </a:endParaRPr>
          </a:p>
          <a:p>
            <a:endParaRPr lang="en-US" altLang="ja-JP" sz="2800" dirty="0">
              <a:latin typeface="HGP創英角ｺﾞｼｯｸUB"/>
              <a:ea typeface="HGP創英角ｺﾞｼｯｸUB"/>
              <a:cs typeface="HGP創英角ｺﾞｼｯｸUB"/>
            </a:endParaRPr>
          </a:p>
          <a:p>
            <a:endParaRPr lang="en-US" altLang="ja-JP" sz="2800" dirty="0" smtClean="0">
              <a:latin typeface="HGP創英角ｺﾞｼｯｸUB"/>
              <a:ea typeface="HGP創英角ｺﾞｼｯｸUB"/>
              <a:cs typeface="HGP創英角ｺﾞｼｯｸUB"/>
            </a:endParaRPr>
          </a:p>
          <a:p>
            <a:endParaRPr lang="en-US" altLang="ja-JP" sz="2800" dirty="0">
              <a:latin typeface="HGP創英角ｺﾞｼｯｸUB"/>
              <a:ea typeface="HGP創英角ｺﾞｼｯｸUB"/>
              <a:cs typeface="HGP創英角ｺﾞｼｯｸUB"/>
            </a:endParaRPr>
          </a:p>
          <a:p>
            <a:endParaRPr lang="en-US" altLang="ja-JP" sz="2800" dirty="0" smtClean="0">
              <a:latin typeface="HGP創英角ｺﾞｼｯｸUB"/>
              <a:ea typeface="HGP創英角ｺﾞｼｯｸUB"/>
              <a:cs typeface="HGP創英角ｺﾞｼｯｸUB"/>
            </a:endParaRPr>
          </a:p>
          <a:p>
            <a:r>
              <a:rPr lang="ja-JP" altLang="en-US" sz="2800" dirty="0" smtClean="0">
                <a:latin typeface="HGP創英角ｺﾞｼｯｸUB"/>
                <a:ea typeface="HGP創英角ｺﾞｼｯｸUB"/>
                <a:cs typeface="HGP創英角ｺﾞｼｯｸUB"/>
              </a:rPr>
              <a:t>　</a:t>
            </a:r>
            <a:r>
              <a:rPr lang="ja-JP" altLang="ja-JP" sz="2800" dirty="0" smtClean="0">
                <a:latin typeface="HGP創英角ｺﾞｼｯｸUB"/>
                <a:ea typeface="HGP創英角ｺﾞｼｯｸUB"/>
                <a:cs typeface="HGP創英角ｺﾞｼｯｸUB"/>
              </a:rPr>
              <a:t>この</a:t>
            </a:r>
            <a:r>
              <a:rPr lang="ja-JP" altLang="ja-JP" sz="2800" dirty="0">
                <a:latin typeface="HGP創英角ｺﾞｼｯｸUB"/>
                <a:ea typeface="HGP創英角ｺﾞｼｯｸUB"/>
                <a:cs typeface="HGP創英角ｺﾞｼｯｸUB"/>
              </a:rPr>
              <a:t>ことから</a:t>
            </a:r>
            <a:r>
              <a:rPr lang="ja-JP" altLang="ja-JP" sz="2800" dirty="0" smtClean="0">
                <a:latin typeface="HGP創英角ｺﾞｼｯｸUB"/>
                <a:ea typeface="HGP創英角ｺﾞｼｯｸUB"/>
                <a:cs typeface="HGP創英角ｺﾞｼｯｸUB"/>
              </a:rPr>
              <a:t>、グルメフェスティバル</a:t>
            </a:r>
            <a:r>
              <a:rPr lang="ja-JP" altLang="ja-JP" sz="2800" dirty="0">
                <a:latin typeface="HGP創英角ｺﾞｼｯｸUB"/>
                <a:ea typeface="HGP創英角ｺﾞｼｯｸUB"/>
                <a:cs typeface="HGP創英角ｺﾞｼｯｸUB"/>
              </a:rPr>
              <a:t>は、どこで開催しても多くの人を集めることができることが分かる</a:t>
            </a:r>
            <a:r>
              <a:rPr lang="ja-JP" altLang="ja-JP" sz="2800" dirty="0" smtClean="0">
                <a:latin typeface="HGP創英角ｺﾞｼｯｸUB"/>
                <a:ea typeface="HGP創英角ｺﾞｼｯｸUB"/>
                <a:cs typeface="HGP創英角ｺﾞｼｯｸUB"/>
              </a:rPr>
              <a:t>。したがって</a:t>
            </a:r>
            <a:r>
              <a:rPr lang="ja-JP" altLang="ja-JP" sz="2800" dirty="0">
                <a:latin typeface="HGP創英角ｺﾞｼｯｸUB"/>
                <a:ea typeface="HGP創英角ｺﾞｼｯｸUB"/>
                <a:cs typeface="HGP創英角ｺﾞｼｯｸUB"/>
              </a:rPr>
              <a:t>、岐阜市で開催しても、同じように多くの人を集めることができると考える。</a:t>
            </a:r>
          </a:p>
        </p:txBody>
      </p:sp>
      <p:sp>
        <p:nvSpPr>
          <p:cNvPr id="2" name="正方形/長方形 1"/>
          <p:cNvSpPr/>
          <p:nvPr/>
        </p:nvSpPr>
        <p:spPr>
          <a:xfrm>
            <a:off x="3969689" y="13608"/>
            <a:ext cx="1826625" cy="6844393"/>
          </a:xfrm>
          <a:prstGeom prst="rect">
            <a:avLst/>
          </a:prstGeom>
          <a:solidFill>
            <a:srgbClr val="FF3BBE">
              <a:alpha val="34902"/>
            </a:srgbClr>
          </a:solidFill>
          <a:ln>
            <a:solidFill>
              <a:schemeClr val="tx1"/>
            </a:solidFill>
          </a:ln>
        </p:spPr>
        <p:style>
          <a:lnRef idx="1">
            <a:schemeClr val="accent1"/>
          </a:lnRef>
          <a:fillRef idx="3">
            <a:schemeClr val="accent1"/>
          </a:fillRef>
          <a:effectRef idx="2">
            <a:schemeClr val="accent1"/>
          </a:effectRef>
          <a:fontRef idx="minor">
            <a:schemeClr val="lt1"/>
          </a:fontRef>
        </p:style>
        <p:txBody>
          <a:bodyPr vert="eaVert" rtlCol="0" anchor="t" anchorCtr="0"/>
          <a:lstStyle/>
          <a:p>
            <a:r>
              <a:rPr lang="ja-JP" altLang="en-US" sz="2800" dirty="0" smtClean="0">
                <a:latin typeface="HGP創英角ｺﾞｼｯｸUB"/>
                <a:ea typeface="HGP創英角ｺﾞｼｯｸUB"/>
                <a:cs typeface="HGP創英角ｺﾞｼｯｸUB"/>
              </a:rPr>
              <a:t>　</a:t>
            </a:r>
            <a:r>
              <a:rPr lang="ja-JP" altLang="ja-JP" sz="2800" dirty="0" smtClean="0">
                <a:solidFill>
                  <a:srgbClr val="000000"/>
                </a:solidFill>
                <a:latin typeface="HGP創英角ｺﾞｼｯｸUB"/>
                <a:ea typeface="HGP創英角ｺﾞｼｯｸUB"/>
                <a:cs typeface="HGP創英角ｺﾞｼｯｸUB"/>
              </a:rPr>
              <a:t>例えば、全国各地で行われている</a:t>
            </a:r>
            <a:r>
              <a:rPr lang="ja-JP" altLang="en-US" sz="2800" dirty="0" smtClean="0">
                <a:solidFill>
                  <a:srgbClr val="000000"/>
                </a:solidFill>
                <a:latin typeface="HGP創英角ｺﾞｼｯｸUB"/>
                <a:ea typeface="HGP創英角ｺﾞｼｯｸUB"/>
                <a:cs typeface="HGP創英角ｺﾞｼｯｸUB"/>
              </a:rPr>
              <a:t>Ｂ</a:t>
            </a:r>
            <a:r>
              <a:rPr lang="en-US" altLang="ja-JP" sz="2800" dirty="0" smtClean="0">
                <a:solidFill>
                  <a:srgbClr val="000000"/>
                </a:solidFill>
                <a:latin typeface="HGP創英角ｺﾞｼｯｸUB"/>
                <a:ea typeface="HGP創英角ｺﾞｼｯｸUB"/>
                <a:cs typeface="HGP創英角ｺﾞｼｯｸUB"/>
              </a:rPr>
              <a:t>-1</a:t>
            </a:r>
            <a:r>
              <a:rPr lang="ja-JP" altLang="ja-JP" sz="2800" dirty="0" smtClean="0">
                <a:solidFill>
                  <a:srgbClr val="000000"/>
                </a:solidFill>
                <a:latin typeface="HGP創英角ｺﾞｼｯｸUB"/>
                <a:ea typeface="HGP創英角ｺﾞｼｯｸUB"/>
                <a:cs typeface="HGP創英角ｺﾞｼｯｸUB"/>
              </a:rPr>
              <a:t>グランプリに目を向けてみると、第一回青森県八戸市で行われた際には、一万七千人の来場者があったそうだ。</a:t>
            </a:r>
            <a:endParaRPr lang="en-US" altLang="ja-JP" sz="2800" dirty="0" smtClean="0">
              <a:solidFill>
                <a:srgbClr val="000000"/>
              </a:solidFill>
              <a:latin typeface="HGP創英角ｺﾞｼｯｸUB"/>
              <a:ea typeface="HGP創英角ｺﾞｼｯｸUB"/>
              <a:cs typeface="HGP創英角ｺﾞｼｯｸUB"/>
            </a:endParaRPr>
          </a:p>
          <a:p>
            <a:endParaRPr kumimoji="1" lang="ja-JP" altLang="en-US" sz="2800" dirty="0">
              <a:solidFill>
                <a:srgbClr val="000000"/>
              </a:solidFill>
            </a:endParaRPr>
          </a:p>
        </p:txBody>
      </p:sp>
      <p:sp>
        <p:nvSpPr>
          <p:cNvPr id="6" name="正方形/長方形 5"/>
          <p:cNvSpPr/>
          <p:nvPr/>
        </p:nvSpPr>
        <p:spPr>
          <a:xfrm>
            <a:off x="2285536" y="0"/>
            <a:ext cx="1584727" cy="6844393"/>
          </a:xfrm>
          <a:prstGeom prst="rect">
            <a:avLst/>
          </a:prstGeom>
          <a:solidFill>
            <a:srgbClr val="FF3BBE">
              <a:alpha val="44000"/>
            </a:srgbClr>
          </a:solidFill>
          <a:ln>
            <a:solidFill>
              <a:schemeClr val="tx1"/>
            </a:solidFill>
          </a:ln>
        </p:spPr>
        <p:style>
          <a:lnRef idx="1">
            <a:schemeClr val="accent1"/>
          </a:lnRef>
          <a:fillRef idx="3">
            <a:schemeClr val="accent1"/>
          </a:fillRef>
          <a:effectRef idx="2">
            <a:schemeClr val="accent1"/>
          </a:effectRef>
          <a:fontRef idx="minor">
            <a:schemeClr val="lt1"/>
          </a:fontRef>
        </p:style>
        <p:txBody>
          <a:bodyPr vert="eaVert" rtlCol="0" anchor="t" anchorCtr="0"/>
          <a:lstStyle/>
          <a:p>
            <a:r>
              <a:rPr lang="ja-JP" altLang="ja-JP" sz="2800" dirty="0" smtClean="0">
                <a:solidFill>
                  <a:srgbClr val="000000"/>
                </a:solidFill>
                <a:latin typeface="HGP創英角ｺﾞｼｯｸUB"/>
                <a:ea typeface="HGP創英角ｺﾞｼｯｸUB"/>
                <a:cs typeface="HGP創英角ｺﾞｼｯｸUB"/>
              </a:rPr>
              <a:t>　また、第四回秋田県横手市で行われた際には、二万六千七百人の来場者があり、回を重ねるごとに増えている。</a:t>
            </a:r>
            <a:endParaRPr lang="en-US" altLang="ja-JP" sz="2800" dirty="0" smtClean="0">
              <a:solidFill>
                <a:srgbClr val="000000"/>
              </a:solidFill>
              <a:latin typeface="HGP創英角ｺﾞｼｯｸUB"/>
              <a:ea typeface="HGP創英角ｺﾞｼｯｸUB"/>
              <a:cs typeface="HGP創英角ｺﾞｼｯｸUB"/>
            </a:endParaRPr>
          </a:p>
        </p:txBody>
      </p:sp>
      <p:sp>
        <p:nvSpPr>
          <p:cNvPr id="7" name="正方形/長方形 6"/>
          <p:cNvSpPr/>
          <p:nvPr/>
        </p:nvSpPr>
        <p:spPr>
          <a:xfrm>
            <a:off x="6374011" y="13608"/>
            <a:ext cx="2769989" cy="6844392"/>
          </a:xfrm>
          <a:prstGeom prst="rect">
            <a:avLst/>
          </a:prstGeom>
        </p:spPr>
        <p:txBody>
          <a:bodyPr vert="eaVert" wrap="square">
            <a:spAutoFit/>
          </a:bodyPr>
          <a:lstStyle/>
          <a:p>
            <a:r>
              <a:rPr lang="en-US" altLang="ja-JP" sz="2800" dirty="0" smtClean="0">
                <a:latin typeface="HGP創英角ｺﾞｼｯｸUB"/>
                <a:ea typeface="HGP創英角ｺﾞｼｯｸUB"/>
                <a:cs typeface="HGP創英角ｺﾞｼｯｸUB"/>
              </a:rPr>
              <a:t>【</a:t>
            </a:r>
            <a:r>
              <a:rPr lang="ja-JP" altLang="en-US" sz="2800" dirty="0" smtClean="0">
                <a:latin typeface="HGP創英角ｺﾞｼｯｸUB"/>
                <a:ea typeface="HGP創英角ｺﾞｼｯｸUB"/>
                <a:cs typeface="HGP創英角ｺﾞｼｯｸUB"/>
              </a:rPr>
              <a:t>Ａさんの主張</a:t>
            </a:r>
            <a:r>
              <a:rPr lang="en-US" altLang="ja-JP" sz="2800" dirty="0" smtClean="0">
                <a:latin typeface="HGP創英角ｺﾞｼｯｸUB"/>
                <a:ea typeface="HGP創英角ｺﾞｼｯｸUB"/>
                <a:cs typeface="HGP創英角ｺﾞｼｯｸUB"/>
              </a:rPr>
              <a:t>】</a:t>
            </a:r>
          </a:p>
          <a:p>
            <a:r>
              <a:rPr lang="ja-JP" altLang="ja-JP" sz="2800" dirty="0">
                <a:latin typeface="HGP創英角ｺﾞｼｯｸUB"/>
                <a:ea typeface="HGP創英角ｺﾞｼｯｸUB"/>
                <a:cs typeface="HGP創英角ｺﾞｼｯｸUB"/>
              </a:rPr>
              <a:t>　</a:t>
            </a:r>
            <a:r>
              <a:rPr lang="ja-JP" altLang="ja-JP" sz="2800" dirty="0" smtClean="0">
                <a:latin typeface="HGP創英角ｺﾞｼｯｸUB"/>
                <a:ea typeface="HGP創英角ｺﾞｼｯｸUB"/>
                <a:cs typeface="HGP創英角ｺﾞｼｯｸUB"/>
              </a:rPr>
              <a:t>現在の柳ケ瀬は人通りが少ない。そのため、柳ケ瀬への</a:t>
            </a:r>
            <a:r>
              <a:rPr lang="ja-JP" altLang="ja-JP" sz="2800" dirty="0" smtClean="0">
                <a:solidFill>
                  <a:srgbClr val="FF0000"/>
                </a:solidFill>
                <a:latin typeface="HGP創英角ｺﾞｼｯｸUB"/>
                <a:ea typeface="HGP創英角ｺﾞｼｯｸUB"/>
                <a:cs typeface="HGP創英角ｺﾞｼｯｸUB"/>
              </a:rPr>
              <a:t>来場者数を増やす</a:t>
            </a:r>
            <a:r>
              <a:rPr lang="ja-JP" altLang="ja-JP" sz="2800" dirty="0" smtClean="0">
                <a:latin typeface="HGP創英角ｺﾞｼｯｸUB"/>
                <a:ea typeface="HGP創英角ｺﾞｼｯｸUB"/>
                <a:cs typeface="HGP創英角ｺﾞｼｯｸUB"/>
              </a:rPr>
              <a:t>ために、柳ケ瀬グルメフェスティバルを開催するとよいと考える。なぜなら、</a:t>
            </a:r>
            <a:r>
              <a:rPr lang="ja-JP" altLang="ja-JP" sz="2800" dirty="0" smtClean="0">
                <a:solidFill>
                  <a:srgbClr val="FF0000"/>
                </a:solidFill>
                <a:latin typeface="HGP創英角ｺﾞｼｯｸUB"/>
                <a:ea typeface="HGP創英角ｺﾞｼｯｸUB"/>
                <a:cs typeface="HGP創英角ｺﾞｼｯｸUB"/>
              </a:rPr>
              <a:t>グルメフェスティバルは常に多くの来場者を集めることができる</a:t>
            </a:r>
            <a:r>
              <a:rPr lang="ja-JP" altLang="ja-JP" sz="2800" dirty="0" smtClean="0">
                <a:latin typeface="HGP創英角ｺﾞｼｯｸUB"/>
                <a:ea typeface="HGP創英角ｺﾞｼｯｸUB"/>
                <a:cs typeface="HGP創英角ｺﾞｼｯｸUB"/>
              </a:rPr>
              <a:t>からだ。</a:t>
            </a:r>
            <a:endParaRPr lang="ja-JP" altLang="ja-JP" sz="2800" dirty="0">
              <a:latin typeface="HGP創英角ｺﾞｼｯｸUB"/>
              <a:ea typeface="HGP創英角ｺﾞｼｯｸUB"/>
              <a:cs typeface="HGP創英角ｺﾞｼｯｸUB"/>
            </a:endParaRPr>
          </a:p>
        </p:txBody>
      </p:sp>
    </p:spTree>
    <p:extLst>
      <p:ext uri="{BB962C8B-B14F-4D97-AF65-F5344CB8AC3E}">
        <p14:creationId xmlns:p14="http://schemas.microsoft.com/office/powerpoint/2010/main" val="19908038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374011" y="13608"/>
            <a:ext cx="2769989" cy="6844392"/>
          </a:xfrm>
          <a:prstGeom prst="rect">
            <a:avLst/>
          </a:prstGeom>
        </p:spPr>
        <p:txBody>
          <a:bodyPr vert="eaVert" wrap="square">
            <a:spAutoFit/>
          </a:bodyPr>
          <a:lstStyle/>
          <a:p>
            <a:r>
              <a:rPr lang="en-US" altLang="ja-JP" sz="2800" dirty="0" smtClean="0">
                <a:latin typeface="HGP創英角ｺﾞｼｯｸUB"/>
                <a:ea typeface="HGP創英角ｺﾞｼｯｸUB"/>
                <a:cs typeface="HGP創英角ｺﾞｼｯｸUB"/>
              </a:rPr>
              <a:t>【</a:t>
            </a:r>
            <a:r>
              <a:rPr lang="ja-JP" altLang="en-US" sz="2800" dirty="0" smtClean="0">
                <a:latin typeface="HGP創英角ｺﾞｼｯｸUB"/>
                <a:ea typeface="HGP創英角ｺﾞｼｯｸUB"/>
                <a:cs typeface="HGP創英角ｺﾞｼｯｸUB"/>
              </a:rPr>
              <a:t>Ａさんの主張</a:t>
            </a:r>
            <a:r>
              <a:rPr lang="en-US" altLang="ja-JP" sz="2800" dirty="0" smtClean="0">
                <a:latin typeface="HGP創英角ｺﾞｼｯｸUB"/>
                <a:ea typeface="HGP創英角ｺﾞｼｯｸUB"/>
                <a:cs typeface="HGP創英角ｺﾞｼｯｸUB"/>
              </a:rPr>
              <a:t>】</a:t>
            </a:r>
          </a:p>
          <a:p>
            <a:r>
              <a:rPr lang="ja-JP" altLang="ja-JP" sz="2800" dirty="0">
                <a:latin typeface="HGP創英角ｺﾞｼｯｸUB"/>
                <a:ea typeface="HGP創英角ｺﾞｼｯｸUB"/>
                <a:cs typeface="HGP創英角ｺﾞｼｯｸUB"/>
              </a:rPr>
              <a:t>　</a:t>
            </a:r>
            <a:r>
              <a:rPr lang="ja-JP" altLang="ja-JP" sz="2800" dirty="0" smtClean="0">
                <a:latin typeface="HGP創英角ｺﾞｼｯｸUB"/>
                <a:ea typeface="HGP創英角ｺﾞｼｯｸUB"/>
                <a:cs typeface="HGP創英角ｺﾞｼｯｸUB"/>
              </a:rPr>
              <a:t>現在の柳ケ瀬は人通りが少ない。そのため、柳ケ瀬への</a:t>
            </a:r>
            <a:r>
              <a:rPr lang="ja-JP" altLang="ja-JP" sz="2800" dirty="0" smtClean="0">
                <a:solidFill>
                  <a:srgbClr val="FF0000"/>
                </a:solidFill>
                <a:latin typeface="HGP創英角ｺﾞｼｯｸUB"/>
                <a:ea typeface="HGP創英角ｺﾞｼｯｸUB"/>
                <a:cs typeface="HGP創英角ｺﾞｼｯｸUB"/>
              </a:rPr>
              <a:t>来場者数を増やすため</a:t>
            </a:r>
            <a:r>
              <a:rPr lang="ja-JP" altLang="ja-JP" sz="2800" dirty="0" smtClean="0">
                <a:latin typeface="HGP創英角ｺﾞｼｯｸUB"/>
                <a:ea typeface="HGP創英角ｺﾞｼｯｸUB"/>
                <a:cs typeface="HGP創英角ｺﾞｼｯｸUB"/>
              </a:rPr>
              <a:t>に、柳ケ瀬グルメフェスティバルを開催するとよいと考える。なぜなら、</a:t>
            </a:r>
            <a:r>
              <a:rPr lang="ja-JP" altLang="ja-JP" sz="2800" dirty="0" smtClean="0">
                <a:solidFill>
                  <a:srgbClr val="FF0000"/>
                </a:solidFill>
                <a:latin typeface="HGP創英角ｺﾞｼｯｸUB"/>
                <a:ea typeface="HGP創英角ｺﾞｼｯｸUB"/>
                <a:cs typeface="HGP創英角ｺﾞｼｯｸUB"/>
              </a:rPr>
              <a:t>グルメフェスティバルは常に多くの来場者を集めることができるから</a:t>
            </a:r>
            <a:r>
              <a:rPr lang="ja-JP" altLang="ja-JP" sz="2800" dirty="0" smtClean="0">
                <a:latin typeface="HGP創英角ｺﾞｼｯｸUB"/>
                <a:ea typeface="HGP創英角ｺﾞｼｯｸUB"/>
                <a:cs typeface="HGP創英角ｺﾞｼｯｸUB"/>
              </a:rPr>
              <a:t>だ。</a:t>
            </a:r>
            <a:endParaRPr lang="ja-JP" altLang="ja-JP" sz="2800" dirty="0">
              <a:latin typeface="HGP創英角ｺﾞｼｯｸUB"/>
              <a:ea typeface="HGP創英角ｺﾞｼｯｸUB"/>
              <a:cs typeface="HGP創英角ｺﾞｼｯｸUB"/>
            </a:endParaRPr>
          </a:p>
        </p:txBody>
      </p:sp>
      <p:sp>
        <p:nvSpPr>
          <p:cNvPr id="5" name="正方形/長方形 4"/>
          <p:cNvSpPr/>
          <p:nvPr/>
        </p:nvSpPr>
        <p:spPr>
          <a:xfrm>
            <a:off x="-117395" y="13608"/>
            <a:ext cx="6647974" cy="6844393"/>
          </a:xfrm>
          <a:prstGeom prst="rect">
            <a:avLst/>
          </a:prstGeom>
        </p:spPr>
        <p:txBody>
          <a:bodyPr vert="eaVert" wrap="square">
            <a:spAutoFit/>
          </a:bodyPr>
          <a:lstStyle/>
          <a:p>
            <a:r>
              <a:rPr lang="en-US" altLang="ja-JP" sz="2800" dirty="0" smtClean="0">
                <a:latin typeface="HGP創英角ｺﾞｼｯｸUB"/>
                <a:ea typeface="HGP創英角ｺﾞｼｯｸUB"/>
                <a:cs typeface="HGP創英角ｺﾞｼｯｸUB"/>
              </a:rPr>
              <a:t>【</a:t>
            </a:r>
            <a:r>
              <a:rPr lang="ja-JP" altLang="en-US" sz="2800" dirty="0" smtClean="0">
                <a:latin typeface="HGP創英角ｺﾞｼｯｸUB"/>
                <a:ea typeface="HGP創英角ｺﾞｼｯｸUB"/>
                <a:cs typeface="HGP創英角ｺﾞｼｯｸUB"/>
              </a:rPr>
              <a:t>根拠</a:t>
            </a:r>
            <a:r>
              <a:rPr lang="en-US" altLang="ja-JP" sz="2800" dirty="0" smtClean="0">
                <a:latin typeface="HGP創英角ｺﾞｼｯｸUB"/>
                <a:ea typeface="HGP創英角ｺﾞｼｯｸUB"/>
                <a:cs typeface="HGP創英角ｺﾞｼｯｸUB"/>
              </a:rPr>
              <a:t>①】</a:t>
            </a:r>
          </a:p>
          <a:p>
            <a:endParaRPr lang="en-US" altLang="ja-JP" sz="2800" dirty="0" smtClean="0">
              <a:latin typeface="HGP創英角ｺﾞｼｯｸUB"/>
              <a:ea typeface="HGP創英角ｺﾞｼｯｸUB"/>
              <a:cs typeface="HGP創英角ｺﾞｼｯｸUB"/>
            </a:endParaRPr>
          </a:p>
          <a:p>
            <a:endParaRPr lang="en-US" altLang="ja-JP" sz="2800" dirty="0" smtClean="0">
              <a:latin typeface="HGP創英角ｺﾞｼｯｸUB"/>
              <a:ea typeface="HGP創英角ｺﾞｼｯｸUB"/>
              <a:cs typeface="HGP創英角ｺﾞｼｯｸUB"/>
            </a:endParaRPr>
          </a:p>
          <a:p>
            <a:endParaRPr lang="en-US" altLang="ja-JP" sz="2800" dirty="0" smtClean="0">
              <a:latin typeface="HGP創英角ｺﾞｼｯｸUB"/>
              <a:ea typeface="HGP創英角ｺﾞｼｯｸUB"/>
              <a:cs typeface="HGP創英角ｺﾞｼｯｸUB"/>
            </a:endParaRPr>
          </a:p>
          <a:p>
            <a:endParaRPr lang="en-US" altLang="ja-JP" sz="2800" dirty="0">
              <a:latin typeface="HGP創英角ｺﾞｼｯｸUB"/>
              <a:ea typeface="HGP創英角ｺﾞｼｯｸUB"/>
              <a:cs typeface="HGP創英角ｺﾞｼｯｸUB"/>
            </a:endParaRPr>
          </a:p>
          <a:p>
            <a:endParaRPr lang="en-US" altLang="ja-JP" sz="2800" dirty="0" smtClean="0">
              <a:latin typeface="HGP創英角ｺﾞｼｯｸUB"/>
              <a:ea typeface="HGP創英角ｺﾞｼｯｸUB"/>
              <a:cs typeface="HGP創英角ｺﾞｼｯｸUB"/>
            </a:endParaRPr>
          </a:p>
          <a:p>
            <a:endParaRPr lang="en-US" altLang="ja-JP" sz="2800" dirty="0">
              <a:latin typeface="HGP創英角ｺﾞｼｯｸUB"/>
              <a:ea typeface="HGP創英角ｺﾞｼｯｸUB"/>
              <a:cs typeface="HGP創英角ｺﾞｼｯｸUB"/>
            </a:endParaRPr>
          </a:p>
          <a:p>
            <a:endParaRPr lang="en-US" altLang="ja-JP" sz="2800" dirty="0" smtClean="0">
              <a:latin typeface="HGP創英角ｺﾞｼｯｸUB"/>
              <a:ea typeface="HGP創英角ｺﾞｼｯｸUB"/>
              <a:cs typeface="HGP創英角ｺﾞｼｯｸUB"/>
            </a:endParaRPr>
          </a:p>
          <a:p>
            <a:endParaRPr lang="en-US" altLang="ja-JP" sz="2800" dirty="0">
              <a:latin typeface="HGP創英角ｺﾞｼｯｸUB"/>
              <a:ea typeface="HGP創英角ｺﾞｼｯｸUB"/>
              <a:cs typeface="HGP創英角ｺﾞｼｯｸUB"/>
            </a:endParaRPr>
          </a:p>
          <a:p>
            <a:endParaRPr lang="en-US" altLang="ja-JP" sz="2800" dirty="0" smtClean="0">
              <a:latin typeface="HGP創英角ｺﾞｼｯｸUB"/>
              <a:ea typeface="HGP創英角ｺﾞｼｯｸUB"/>
              <a:cs typeface="HGP創英角ｺﾞｼｯｸUB"/>
            </a:endParaRPr>
          </a:p>
          <a:p>
            <a:r>
              <a:rPr lang="ja-JP" altLang="en-US" sz="2800" dirty="0" smtClean="0">
                <a:latin typeface="HGP創英角ｺﾞｼｯｸUB"/>
                <a:ea typeface="HGP創英角ｺﾞｼｯｸUB"/>
                <a:cs typeface="HGP創英角ｺﾞｼｯｸUB"/>
              </a:rPr>
              <a:t>　</a:t>
            </a:r>
            <a:r>
              <a:rPr lang="ja-JP" altLang="ja-JP" sz="2800" dirty="0" smtClean="0">
                <a:latin typeface="HGP創英角ｺﾞｼｯｸUB"/>
                <a:ea typeface="HGP創英角ｺﾞｼｯｸUB"/>
                <a:cs typeface="HGP創英角ｺﾞｼｯｸUB"/>
              </a:rPr>
              <a:t>この</a:t>
            </a:r>
            <a:r>
              <a:rPr lang="ja-JP" altLang="ja-JP" sz="2800" dirty="0">
                <a:latin typeface="HGP創英角ｺﾞｼｯｸUB"/>
                <a:ea typeface="HGP創英角ｺﾞｼｯｸUB"/>
                <a:cs typeface="HGP創英角ｺﾞｼｯｸUB"/>
              </a:rPr>
              <a:t>ことから</a:t>
            </a:r>
            <a:r>
              <a:rPr lang="ja-JP" altLang="ja-JP" sz="2800" dirty="0" smtClean="0">
                <a:latin typeface="HGP創英角ｺﾞｼｯｸUB"/>
                <a:ea typeface="HGP創英角ｺﾞｼｯｸUB"/>
                <a:cs typeface="HGP創英角ｺﾞｼｯｸUB"/>
              </a:rPr>
              <a:t>、グルメフェスティバル</a:t>
            </a:r>
            <a:r>
              <a:rPr lang="ja-JP" altLang="ja-JP" sz="2800" dirty="0">
                <a:latin typeface="HGP創英角ｺﾞｼｯｸUB"/>
                <a:ea typeface="HGP創英角ｺﾞｼｯｸUB"/>
                <a:cs typeface="HGP創英角ｺﾞｼｯｸUB"/>
              </a:rPr>
              <a:t>は、どこで開催しても多くの人を集めることができることが分かる</a:t>
            </a:r>
            <a:r>
              <a:rPr lang="ja-JP" altLang="ja-JP" sz="2800" dirty="0" smtClean="0">
                <a:latin typeface="HGP創英角ｺﾞｼｯｸUB"/>
                <a:ea typeface="HGP創英角ｺﾞｼｯｸUB"/>
                <a:cs typeface="HGP創英角ｺﾞｼｯｸUB"/>
              </a:rPr>
              <a:t>。したがって</a:t>
            </a:r>
            <a:r>
              <a:rPr lang="ja-JP" altLang="ja-JP" sz="2800" dirty="0">
                <a:latin typeface="HGP創英角ｺﾞｼｯｸUB"/>
                <a:ea typeface="HGP創英角ｺﾞｼｯｸUB"/>
                <a:cs typeface="HGP創英角ｺﾞｼｯｸUB"/>
              </a:rPr>
              <a:t>、岐阜市で開催しても、同じように多くの人を集めることができると考える。</a:t>
            </a:r>
          </a:p>
        </p:txBody>
      </p:sp>
      <p:sp>
        <p:nvSpPr>
          <p:cNvPr id="2" name="正方形/長方形 1"/>
          <p:cNvSpPr/>
          <p:nvPr/>
        </p:nvSpPr>
        <p:spPr>
          <a:xfrm>
            <a:off x="3969689" y="13608"/>
            <a:ext cx="1826625" cy="6844393"/>
          </a:xfrm>
          <a:prstGeom prst="rect">
            <a:avLst/>
          </a:prstGeom>
          <a:solidFill>
            <a:srgbClr val="FF6FCF">
              <a:alpha val="44000"/>
            </a:srgbClr>
          </a:solidFill>
          <a:ln>
            <a:solidFill>
              <a:schemeClr val="tx1"/>
            </a:solidFill>
          </a:ln>
        </p:spPr>
        <p:style>
          <a:lnRef idx="1">
            <a:schemeClr val="accent1"/>
          </a:lnRef>
          <a:fillRef idx="3">
            <a:schemeClr val="accent1"/>
          </a:fillRef>
          <a:effectRef idx="2">
            <a:schemeClr val="accent1"/>
          </a:effectRef>
          <a:fontRef idx="minor">
            <a:schemeClr val="lt1"/>
          </a:fontRef>
        </p:style>
        <p:txBody>
          <a:bodyPr vert="eaVert" rtlCol="0" anchor="t" anchorCtr="0"/>
          <a:lstStyle/>
          <a:p>
            <a:r>
              <a:rPr lang="ja-JP" altLang="en-US" sz="2800" dirty="0" smtClean="0">
                <a:latin typeface="HGP創英角ｺﾞｼｯｸUB"/>
                <a:ea typeface="HGP創英角ｺﾞｼｯｸUB"/>
                <a:cs typeface="HGP創英角ｺﾞｼｯｸUB"/>
              </a:rPr>
              <a:t>　</a:t>
            </a:r>
            <a:r>
              <a:rPr lang="ja-JP" altLang="ja-JP" sz="2800" dirty="0" smtClean="0">
                <a:solidFill>
                  <a:srgbClr val="000000"/>
                </a:solidFill>
                <a:latin typeface="HGP創英角ｺﾞｼｯｸUB"/>
                <a:ea typeface="HGP創英角ｺﾞｼｯｸUB"/>
                <a:cs typeface="HGP創英角ｺﾞｼｯｸUB"/>
              </a:rPr>
              <a:t>例えば、全国各地で行われている</a:t>
            </a:r>
            <a:r>
              <a:rPr lang="ja-JP" altLang="en-US" sz="2800" dirty="0" smtClean="0">
                <a:solidFill>
                  <a:srgbClr val="000000"/>
                </a:solidFill>
                <a:latin typeface="HGP創英角ｺﾞｼｯｸUB"/>
                <a:ea typeface="HGP創英角ｺﾞｼｯｸUB"/>
                <a:cs typeface="HGP創英角ｺﾞｼｯｸUB"/>
              </a:rPr>
              <a:t>Ｂ</a:t>
            </a:r>
            <a:r>
              <a:rPr lang="en-US" altLang="ja-JP" sz="2800" dirty="0" smtClean="0">
                <a:solidFill>
                  <a:srgbClr val="000000"/>
                </a:solidFill>
                <a:latin typeface="HGP創英角ｺﾞｼｯｸUB"/>
                <a:ea typeface="HGP創英角ｺﾞｼｯｸUB"/>
                <a:cs typeface="HGP創英角ｺﾞｼｯｸUB"/>
              </a:rPr>
              <a:t>-1</a:t>
            </a:r>
            <a:r>
              <a:rPr lang="ja-JP" altLang="ja-JP" sz="2800" dirty="0" smtClean="0">
                <a:solidFill>
                  <a:srgbClr val="000000"/>
                </a:solidFill>
                <a:latin typeface="HGP創英角ｺﾞｼｯｸUB"/>
                <a:ea typeface="HGP創英角ｺﾞｼｯｸUB"/>
                <a:cs typeface="HGP創英角ｺﾞｼｯｸUB"/>
              </a:rPr>
              <a:t>グランプリに目を向けてみると、第一回青森県八戸市で行われた際には、一万七千人の来場者があったそうだ。</a:t>
            </a:r>
            <a:endParaRPr lang="en-US" altLang="ja-JP" sz="2800" dirty="0" smtClean="0">
              <a:solidFill>
                <a:srgbClr val="000000"/>
              </a:solidFill>
              <a:latin typeface="HGP創英角ｺﾞｼｯｸUB"/>
              <a:ea typeface="HGP創英角ｺﾞｼｯｸUB"/>
              <a:cs typeface="HGP創英角ｺﾞｼｯｸUB"/>
            </a:endParaRPr>
          </a:p>
          <a:p>
            <a:endParaRPr kumimoji="1" lang="ja-JP" altLang="en-US" sz="2800" dirty="0">
              <a:solidFill>
                <a:srgbClr val="000000"/>
              </a:solidFill>
            </a:endParaRPr>
          </a:p>
        </p:txBody>
      </p:sp>
      <p:sp>
        <p:nvSpPr>
          <p:cNvPr id="6" name="正方形/長方形 5"/>
          <p:cNvSpPr/>
          <p:nvPr/>
        </p:nvSpPr>
        <p:spPr>
          <a:xfrm>
            <a:off x="2285536" y="0"/>
            <a:ext cx="1584727" cy="6844393"/>
          </a:xfrm>
          <a:prstGeom prst="rect">
            <a:avLst/>
          </a:prstGeom>
          <a:solidFill>
            <a:srgbClr val="FF6FCF">
              <a:alpha val="44000"/>
            </a:srgbClr>
          </a:solidFill>
          <a:ln>
            <a:solidFill>
              <a:schemeClr val="tx1"/>
            </a:solidFill>
          </a:ln>
        </p:spPr>
        <p:style>
          <a:lnRef idx="1">
            <a:schemeClr val="accent1"/>
          </a:lnRef>
          <a:fillRef idx="3">
            <a:schemeClr val="accent1"/>
          </a:fillRef>
          <a:effectRef idx="2">
            <a:schemeClr val="accent1"/>
          </a:effectRef>
          <a:fontRef idx="minor">
            <a:schemeClr val="lt1"/>
          </a:fontRef>
        </p:style>
        <p:txBody>
          <a:bodyPr vert="eaVert" rtlCol="0" anchor="t" anchorCtr="0"/>
          <a:lstStyle/>
          <a:p>
            <a:r>
              <a:rPr lang="ja-JP" altLang="ja-JP" sz="2800" dirty="0" smtClean="0">
                <a:solidFill>
                  <a:srgbClr val="000000"/>
                </a:solidFill>
                <a:latin typeface="HGP創英角ｺﾞｼｯｸUB"/>
                <a:ea typeface="HGP創英角ｺﾞｼｯｸUB"/>
                <a:cs typeface="HGP創英角ｺﾞｼｯｸUB"/>
              </a:rPr>
              <a:t>　また、第四回秋田県横手市で行われた際には、二万六千七百人の来場者があり、回を重ねるごとに増えている。</a:t>
            </a:r>
            <a:endParaRPr lang="en-US" altLang="ja-JP" sz="2800" dirty="0" smtClean="0">
              <a:solidFill>
                <a:srgbClr val="000000"/>
              </a:solidFill>
              <a:latin typeface="HGP創英角ｺﾞｼｯｸUB"/>
              <a:ea typeface="HGP創英角ｺﾞｼｯｸUB"/>
              <a:cs typeface="HGP創英角ｺﾞｼｯｸUB"/>
            </a:endParaRPr>
          </a:p>
        </p:txBody>
      </p:sp>
      <p:sp>
        <p:nvSpPr>
          <p:cNvPr id="7" name="正方形/長方形 6"/>
          <p:cNvSpPr/>
          <p:nvPr/>
        </p:nvSpPr>
        <p:spPr>
          <a:xfrm>
            <a:off x="3969689" y="27216"/>
            <a:ext cx="1826625" cy="6844393"/>
          </a:xfrm>
          <a:prstGeom prst="rect">
            <a:avLst/>
          </a:prstGeom>
          <a:solidFill>
            <a:srgbClr val="FF3BBE">
              <a:alpha val="44000"/>
            </a:srgbClr>
          </a:solidFill>
          <a:ln>
            <a:solidFill>
              <a:schemeClr val="tx1"/>
            </a:solidFill>
          </a:ln>
        </p:spPr>
        <p:style>
          <a:lnRef idx="1">
            <a:schemeClr val="accent1"/>
          </a:lnRef>
          <a:fillRef idx="3">
            <a:schemeClr val="accent1"/>
          </a:fillRef>
          <a:effectRef idx="2">
            <a:schemeClr val="accent1"/>
          </a:effectRef>
          <a:fontRef idx="minor">
            <a:schemeClr val="lt1"/>
          </a:fontRef>
        </p:style>
        <p:txBody>
          <a:bodyPr vert="eaVert" rtlCol="0" anchor="ctr" anchorCtr="0"/>
          <a:lstStyle/>
          <a:p>
            <a:pPr algn="ctr"/>
            <a:r>
              <a:rPr lang="ja-JP" altLang="en-US" sz="2800" dirty="0" smtClean="0">
                <a:latin typeface="HGP創英角ｺﾞｼｯｸUB"/>
                <a:ea typeface="HGP創英角ｺﾞｼｯｸUB"/>
                <a:cs typeface="HGP創英角ｺﾞｼｯｸUB"/>
              </a:rPr>
              <a:t>　</a:t>
            </a:r>
            <a:r>
              <a:rPr lang="ja-JP" altLang="en-US" sz="7200" dirty="0" smtClean="0">
                <a:latin typeface="HGP創英角ｺﾞｼｯｸUB"/>
                <a:ea typeface="HGP創英角ｺﾞｼｯｸUB"/>
                <a:cs typeface="HGP創英角ｺﾞｼｯｸUB"/>
              </a:rPr>
              <a:t>来場者数が多い</a:t>
            </a:r>
            <a:endParaRPr kumimoji="1" lang="ja-JP" altLang="en-US" sz="7200" dirty="0">
              <a:solidFill>
                <a:srgbClr val="000000"/>
              </a:solidFill>
            </a:endParaRPr>
          </a:p>
        </p:txBody>
      </p:sp>
      <p:sp>
        <p:nvSpPr>
          <p:cNvPr id="9" name="正方形/長方形 8"/>
          <p:cNvSpPr/>
          <p:nvPr/>
        </p:nvSpPr>
        <p:spPr>
          <a:xfrm>
            <a:off x="2285536" y="0"/>
            <a:ext cx="1635266" cy="6844393"/>
          </a:xfrm>
          <a:prstGeom prst="rect">
            <a:avLst/>
          </a:prstGeom>
          <a:solidFill>
            <a:srgbClr val="FF3BBE">
              <a:alpha val="44000"/>
            </a:srgbClr>
          </a:solidFill>
          <a:ln>
            <a:solidFill>
              <a:schemeClr val="tx1"/>
            </a:solidFill>
          </a:ln>
        </p:spPr>
        <p:style>
          <a:lnRef idx="1">
            <a:schemeClr val="accent1"/>
          </a:lnRef>
          <a:fillRef idx="3">
            <a:schemeClr val="accent1"/>
          </a:fillRef>
          <a:effectRef idx="2">
            <a:schemeClr val="accent1"/>
          </a:effectRef>
          <a:fontRef idx="minor">
            <a:schemeClr val="lt1"/>
          </a:fontRef>
        </p:style>
        <p:txBody>
          <a:bodyPr vert="eaVert" rtlCol="0" anchor="ctr" anchorCtr="0"/>
          <a:lstStyle/>
          <a:p>
            <a:pPr algn="ctr"/>
            <a:r>
              <a:rPr lang="ja-JP" altLang="en-US" sz="2800" dirty="0" smtClean="0">
                <a:latin typeface="HGP創英角ｺﾞｼｯｸUB"/>
                <a:ea typeface="HGP創英角ｺﾞｼｯｸUB"/>
                <a:cs typeface="HGP創英角ｺﾞｼｯｸUB"/>
              </a:rPr>
              <a:t>　</a:t>
            </a:r>
            <a:r>
              <a:rPr lang="ja-JP" altLang="en-US" sz="7200" dirty="0" smtClean="0">
                <a:latin typeface="HGP創英角ｺﾞｼｯｸUB"/>
                <a:ea typeface="HGP創英角ｺﾞｼｯｸUB"/>
                <a:cs typeface="HGP創英角ｺﾞｼｯｸUB"/>
              </a:rPr>
              <a:t>来場者数が多い</a:t>
            </a:r>
            <a:endParaRPr kumimoji="1" lang="ja-JP" altLang="en-US" sz="7200" dirty="0">
              <a:solidFill>
                <a:srgbClr val="000000"/>
              </a:solidFill>
            </a:endParaRPr>
          </a:p>
        </p:txBody>
      </p:sp>
    </p:spTree>
    <p:extLst>
      <p:ext uri="{BB962C8B-B14F-4D97-AF65-F5344CB8AC3E}">
        <p14:creationId xmlns:p14="http://schemas.microsoft.com/office/powerpoint/2010/main" val="2742948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heckerboard(across)">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239</TotalTime>
  <Words>42</Words>
  <Application>Microsoft Office PowerPoint</Application>
  <PresentationFormat>画面に合わせる (4:3)</PresentationFormat>
  <Paragraphs>54</Paragraphs>
  <Slides>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HGP創英角ｺﾞｼｯｸUB</vt:lpstr>
      <vt:lpstr>ＭＳ Ｐゴシック</vt:lpstr>
      <vt:lpstr>Arial</vt:lpstr>
      <vt:lpstr>Calibri</vt:lpstr>
      <vt:lpstr>ホワイト</vt:lpstr>
      <vt:lpstr>PowerPoint プレゼンテーション</vt:lpstr>
      <vt:lpstr>根拠①</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伊藤 雄樹</dc:creator>
  <cp:lastModifiedBy>梅田 佳宏</cp:lastModifiedBy>
  <cp:revision>28</cp:revision>
  <dcterms:created xsi:type="dcterms:W3CDTF">2017-10-21T13:29:26Z</dcterms:created>
  <dcterms:modified xsi:type="dcterms:W3CDTF">2017-10-26T12:27:56Z</dcterms:modified>
</cp:coreProperties>
</file>